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Lst>
  <p:sldSz cy="10058400" cx="7772400"/>
  <p:notesSz cx="6858000" cy="9144000"/>
  <p:embeddedFontLst>
    <p:embeddedFont>
      <p:font typeface="Halant"/>
      <p:regular r:id="rId18"/>
      <p:bold r:id="rId19"/>
    </p:embeddedFont>
    <p:embeddedFont>
      <p:font typeface="Inter"/>
      <p:regular r:id="rId20"/>
      <p:bold r:id="rId21"/>
      <p:italic r:id="rId22"/>
      <p:boldItalic r:id="rId23"/>
    </p:embeddedFont>
    <p:embeddedFont>
      <p:font typeface="Plus Jakarta Sans"/>
      <p:regular r:id="rId24"/>
      <p:bold r:id="rId25"/>
      <p:italic r:id="rId26"/>
      <p:boldItalic r:id="rId27"/>
    </p:embeddedFont>
    <p:embeddedFont>
      <p:font typeface="Plus Jakarta Sans Medium"/>
      <p:regular r:id="rId28"/>
      <p:bold r:id="rId29"/>
      <p:italic r:id="rId30"/>
      <p:boldItalic r:id="rId31"/>
    </p:embeddedFont>
    <p:embeddedFont>
      <p:font typeface="Work Sans"/>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B9D9717-75EE-427D-A4B1-323E7419EB38}">
  <a:tblStyle styleId="{DB9D9717-75EE-427D-A4B1-323E7419EB38}"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F52155D5-DDCD-4AA3-BEEB-0F6064594F89}"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regular.fntdata"/><Relationship Id="rId22" Type="http://schemas.openxmlformats.org/officeDocument/2006/relationships/font" Target="fonts/Inter-italic.fntdata"/><Relationship Id="rId21" Type="http://schemas.openxmlformats.org/officeDocument/2006/relationships/font" Target="fonts/Inter-bold.fntdata"/><Relationship Id="rId24" Type="http://schemas.openxmlformats.org/officeDocument/2006/relationships/font" Target="fonts/PlusJakartaSans-regular.fntdata"/><Relationship Id="rId23" Type="http://schemas.openxmlformats.org/officeDocument/2006/relationships/font" Target="fonts/Inter-boldItalic.fntdata"/><Relationship Id="rId1" Type="http://schemas.openxmlformats.org/officeDocument/2006/relationships/theme" Target="theme/theme4.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PlusJakartaSans-italic.fntdata"/><Relationship Id="rId25" Type="http://schemas.openxmlformats.org/officeDocument/2006/relationships/font" Target="fonts/PlusJakartaSans-bold.fntdata"/><Relationship Id="rId28" Type="http://schemas.openxmlformats.org/officeDocument/2006/relationships/font" Target="fonts/PlusJakartaSansMedium-regular.fntdata"/><Relationship Id="rId27" Type="http://schemas.openxmlformats.org/officeDocument/2006/relationships/font" Target="fonts/PlusJakartaSans-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bold.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PlusJakartaSansMedium-boldItalic.fntdata"/><Relationship Id="rId30" Type="http://schemas.openxmlformats.org/officeDocument/2006/relationships/font" Target="fonts/PlusJakartaSansMedium-italic.fntdata"/><Relationship Id="rId11" Type="http://schemas.openxmlformats.org/officeDocument/2006/relationships/slide" Target="slides/slide3.xml"/><Relationship Id="rId33" Type="http://schemas.openxmlformats.org/officeDocument/2006/relationships/font" Target="fonts/WorkSans-bold.fntdata"/><Relationship Id="rId10" Type="http://schemas.openxmlformats.org/officeDocument/2006/relationships/slide" Target="slides/slide2.xml"/><Relationship Id="rId32" Type="http://schemas.openxmlformats.org/officeDocument/2006/relationships/font" Target="fonts/WorkSans-regular.fntdata"/><Relationship Id="rId13" Type="http://schemas.openxmlformats.org/officeDocument/2006/relationships/slide" Target="slides/slide5.xml"/><Relationship Id="rId35" Type="http://schemas.openxmlformats.org/officeDocument/2006/relationships/font" Target="fonts/WorkSans-boldItalic.fntdata"/><Relationship Id="rId12" Type="http://schemas.openxmlformats.org/officeDocument/2006/relationships/slide" Target="slides/slide4.xml"/><Relationship Id="rId34" Type="http://schemas.openxmlformats.org/officeDocument/2006/relationships/font" Target="fonts/WorkSans-italic.fntdata"/><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font" Target="fonts/Halant-bold.fntdata"/><Relationship Id="rId18" Type="http://schemas.openxmlformats.org/officeDocument/2006/relationships/font" Target="fonts/Halant-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43d7d05e29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43d7d05e2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355640a8c2a_0_9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355640a8c2a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355640a8c2a_0_10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8" name="Google Shape;188;g355640a8c2a_0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355640a8c2a_0_11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355640a8c2a_0_1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g355640a8c2a_0_25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6" name="Google Shape;206;g355640a8c2a_0_2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g35067e3f44a_0_1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2" name="Google Shape;222;g35067e3f44a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g355640a8c2a_0_12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56" name="Google Shape;256;g355640a8c2a_0_1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g355640a8c2a_0_13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68" name="Google Shape;268;g355640a8c2a_0_1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g355640a8c2a_0_37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81" name="Google Shape;281;g355640a8c2a_0_3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3.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9.png"/><Relationship Id="rId5" Type="http://schemas.openxmlformats.org/officeDocument/2006/relationships/image" Target="../media/image1.png"/><Relationship Id="rId6" Type="http://schemas.openxmlformats.org/officeDocument/2006/relationships/image" Target="../media/image6.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1.png"/><Relationship Id="rId5"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10.png"/><Relationship Id="rId5"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9.png"/><Relationship Id="rId5" Type="http://schemas.openxmlformats.org/officeDocument/2006/relationships/image" Target="../media/image1.png"/><Relationship Id="rId6" Type="http://schemas.openxmlformats.org/officeDocument/2006/relationships/image" Target="../media/image6.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9.xml"/><Relationship Id="rId3" Type="http://schemas.openxmlformats.org/officeDocument/2006/relationships/image" Target="../media/image4.png"/><Relationship Id="rId4" Type="http://schemas.openxmlformats.org/officeDocument/2006/relationships/image" Target="../media/image1.png"/><Relationship Id="rId5"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Advanced Organizer</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The United States Constitution</a:t>
            </a:r>
            <a:endParaRPr sz="2500">
              <a:solidFill>
                <a:schemeClr val="dk1"/>
              </a:solidFill>
              <a:latin typeface="Plus Jakarta Sans Medium"/>
              <a:ea typeface="Plus Jakarta Sans Medium"/>
              <a:cs typeface="Plus Jakarta Sans Medium"/>
              <a:sym typeface="Plus Jakarta Sans Medium"/>
            </a:endParaRPr>
          </a:p>
        </p:txBody>
      </p:sp>
      <p:sp>
        <p:nvSpPr>
          <p:cNvPr id="145" name="Google Shape;145;p37"/>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6" name="Google Shape;146;p37"/>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47" name="Google Shape;147;p37"/>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48" name="Google Shape;148;p37"/>
          <p:cNvSpPr txBox="1"/>
          <p:nvPr/>
        </p:nvSpPr>
        <p:spPr>
          <a:xfrm>
            <a:off x="471000" y="2681250"/>
            <a:ext cx="864300" cy="5253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The Preamble</a:t>
            </a:r>
            <a:endParaRPr sz="1100">
              <a:solidFill>
                <a:schemeClr val="dk1"/>
              </a:solidFill>
              <a:latin typeface="Inter"/>
              <a:ea typeface="Inter"/>
              <a:cs typeface="Inter"/>
              <a:sym typeface="Inter"/>
            </a:endParaRPr>
          </a:p>
        </p:txBody>
      </p:sp>
      <p:sp>
        <p:nvSpPr>
          <p:cNvPr id="149" name="Google Shape;149;p37"/>
          <p:cNvSpPr txBox="1"/>
          <p:nvPr/>
        </p:nvSpPr>
        <p:spPr>
          <a:xfrm>
            <a:off x="670050" y="867888"/>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sp>
        <p:nvSpPr>
          <p:cNvPr id="150" name="Google Shape;150;p37"/>
          <p:cNvSpPr txBox="1"/>
          <p:nvPr/>
        </p:nvSpPr>
        <p:spPr>
          <a:xfrm>
            <a:off x="411275" y="1735625"/>
            <a:ext cx="5342700" cy="5757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The Constitution is separated into an introduction (the _____________), then _______ different articles, each pertaining to a different aspect of government.</a:t>
            </a:r>
            <a:endParaRPr sz="1100">
              <a:solidFill>
                <a:schemeClr val="dk1"/>
              </a:solidFill>
              <a:latin typeface="Inter"/>
              <a:ea typeface="Inter"/>
              <a:cs typeface="Inter"/>
              <a:sym typeface="Inter"/>
            </a:endParaRPr>
          </a:p>
        </p:txBody>
      </p:sp>
      <p:sp>
        <p:nvSpPr>
          <p:cNvPr id="151" name="Google Shape;151;p37"/>
          <p:cNvSpPr txBox="1"/>
          <p:nvPr/>
        </p:nvSpPr>
        <p:spPr>
          <a:xfrm>
            <a:off x="2412113" y="1232900"/>
            <a:ext cx="2904000" cy="3876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The U.S _____________________</a:t>
            </a:r>
            <a:endParaRPr b="1" sz="1200">
              <a:solidFill>
                <a:schemeClr val="dk1"/>
              </a:solidFill>
              <a:latin typeface="Inter"/>
              <a:ea typeface="Inter"/>
              <a:cs typeface="Inter"/>
              <a:sym typeface="Inter"/>
            </a:endParaRPr>
          </a:p>
        </p:txBody>
      </p:sp>
      <p:sp>
        <p:nvSpPr>
          <p:cNvPr id="152" name="Google Shape;152;p37"/>
          <p:cNvSpPr txBox="1"/>
          <p:nvPr/>
        </p:nvSpPr>
        <p:spPr>
          <a:xfrm>
            <a:off x="2161525" y="4300225"/>
            <a:ext cx="3318600" cy="5253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Article I created a Congress with _______ parts, the House of Representatives and the ________.</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53" name="Google Shape;153;p37"/>
          <p:cNvSpPr txBox="1"/>
          <p:nvPr/>
        </p:nvSpPr>
        <p:spPr>
          <a:xfrm>
            <a:off x="937300" y="7020525"/>
            <a:ext cx="6105300" cy="6969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The President is the Commander in Chief of the ____________, they nominate ambassadors and Supreme Court Judges, and make __________ with foreign nations. They also oversee many _________________ departments such as the Justice, Energy, and State Departments.</a:t>
            </a:r>
            <a:endParaRPr sz="1100">
              <a:solidFill>
                <a:schemeClr val="dk1"/>
              </a:solidFill>
              <a:latin typeface="Inter"/>
              <a:ea typeface="Inter"/>
              <a:cs typeface="Inter"/>
              <a:sym typeface="Inter"/>
            </a:endParaRPr>
          </a:p>
        </p:txBody>
      </p:sp>
      <p:sp>
        <p:nvSpPr>
          <p:cNvPr id="154" name="Google Shape;154;p37"/>
          <p:cNvSpPr txBox="1"/>
          <p:nvPr/>
        </p:nvSpPr>
        <p:spPr>
          <a:xfrm>
            <a:off x="411275" y="4904713"/>
            <a:ext cx="1655400" cy="6969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The primary job of Congress is to _______ laws.</a:t>
            </a:r>
            <a:endParaRPr sz="1100">
              <a:solidFill>
                <a:schemeClr val="dk1"/>
              </a:solidFill>
              <a:latin typeface="Inter"/>
              <a:ea typeface="Inter"/>
              <a:cs typeface="Inter"/>
              <a:sym typeface="Inter"/>
            </a:endParaRPr>
          </a:p>
        </p:txBody>
      </p:sp>
      <p:pic>
        <p:nvPicPr>
          <p:cNvPr id="155" name="Google Shape;155;p37" title="Context@2x transparent.png"/>
          <p:cNvPicPr preferRelativeResize="0"/>
          <p:nvPr/>
        </p:nvPicPr>
        <p:blipFill>
          <a:blip r:embed="rId4">
            <a:alphaModFix/>
          </a:blip>
          <a:stretch>
            <a:fillRect/>
          </a:stretch>
        </p:blipFill>
        <p:spPr>
          <a:xfrm>
            <a:off x="6020963" y="1422116"/>
            <a:ext cx="801800" cy="801800"/>
          </a:xfrm>
          <a:prstGeom prst="rect">
            <a:avLst/>
          </a:prstGeom>
          <a:noFill/>
          <a:ln>
            <a:noFill/>
          </a:ln>
        </p:spPr>
      </p:pic>
      <p:pic>
        <p:nvPicPr>
          <p:cNvPr id="156" name="Google Shape;156;p37"/>
          <p:cNvPicPr preferRelativeResize="0"/>
          <p:nvPr/>
        </p:nvPicPr>
        <p:blipFill>
          <a:blip r:embed="rId5">
            <a:alphaModFix/>
          </a:blip>
          <a:stretch>
            <a:fillRect/>
          </a:stretch>
        </p:blipFill>
        <p:spPr>
          <a:xfrm>
            <a:off x="216272" y="110272"/>
            <a:ext cx="1056536" cy="438114"/>
          </a:xfrm>
          <a:prstGeom prst="rect">
            <a:avLst/>
          </a:prstGeom>
          <a:noFill/>
          <a:ln>
            <a:noFill/>
          </a:ln>
        </p:spPr>
      </p:pic>
      <p:sp>
        <p:nvSpPr>
          <p:cNvPr id="157" name="Google Shape;157;p37"/>
          <p:cNvSpPr txBox="1"/>
          <p:nvPr/>
        </p:nvSpPr>
        <p:spPr>
          <a:xfrm>
            <a:off x="1740425" y="5765100"/>
            <a:ext cx="4171500" cy="3876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Article II: The ________________ Branch (The President)</a:t>
            </a:r>
            <a:endParaRPr b="1" sz="1200">
              <a:solidFill>
                <a:schemeClr val="dk1"/>
              </a:solidFill>
              <a:latin typeface="Inter"/>
              <a:ea typeface="Inter"/>
              <a:cs typeface="Inter"/>
              <a:sym typeface="Inter"/>
            </a:endParaRPr>
          </a:p>
        </p:txBody>
      </p:sp>
      <p:pic>
        <p:nvPicPr>
          <p:cNvPr descr="Image result for the constitution" id="158" name="Google Shape;158;p37"/>
          <p:cNvPicPr preferRelativeResize="0"/>
          <p:nvPr/>
        </p:nvPicPr>
        <p:blipFill>
          <a:blip r:embed="rId6">
            <a:alphaModFix/>
          </a:blip>
          <a:stretch>
            <a:fillRect/>
          </a:stretch>
        </p:blipFill>
        <p:spPr>
          <a:xfrm>
            <a:off x="5711350" y="3896913"/>
            <a:ext cx="1421047" cy="801800"/>
          </a:xfrm>
          <a:prstGeom prst="rect">
            <a:avLst/>
          </a:prstGeom>
          <a:noFill/>
          <a:ln>
            <a:noFill/>
          </a:ln>
        </p:spPr>
      </p:pic>
      <p:sp>
        <p:nvSpPr>
          <p:cNvPr id="159" name="Google Shape;159;p37"/>
          <p:cNvSpPr txBox="1"/>
          <p:nvPr/>
        </p:nvSpPr>
        <p:spPr>
          <a:xfrm>
            <a:off x="1447413" y="2402525"/>
            <a:ext cx="5655000" cy="5253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This introduction of the Constitution declares that the _________ of the government comes from the American people by beginning with the phrase, “We the ________.”</a:t>
            </a:r>
            <a:endParaRPr sz="1100">
              <a:solidFill>
                <a:schemeClr val="dk1"/>
              </a:solidFill>
              <a:latin typeface="Inter"/>
              <a:ea typeface="Inter"/>
              <a:cs typeface="Inter"/>
              <a:sym typeface="Inter"/>
            </a:endParaRPr>
          </a:p>
        </p:txBody>
      </p:sp>
      <p:sp>
        <p:nvSpPr>
          <p:cNvPr id="160" name="Google Shape;160;p37"/>
          <p:cNvSpPr txBox="1"/>
          <p:nvPr/>
        </p:nvSpPr>
        <p:spPr>
          <a:xfrm>
            <a:off x="1447413" y="2994000"/>
            <a:ext cx="5655000" cy="6969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The purpose of the Preamble is to establish __________ of the new government; goals such as to “form a more perfect union,” “establish ____________,” “promote the general welfare,” and others.</a:t>
            </a:r>
            <a:endParaRPr sz="1100">
              <a:solidFill>
                <a:schemeClr val="dk1"/>
              </a:solidFill>
              <a:latin typeface="Inter"/>
              <a:ea typeface="Inter"/>
              <a:cs typeface="Inter"/>
              <a:sym typeface="Inter"/>
            </a:endParaRPr>
          </a:p>
        </p:txBody>
      </p:sp>
      <p:sp>
        <p:nvSpPr>
          <p:cNvPr id="161" name="Google Shape;161;p37"/>
          <p:cNvSpPr txBox="1"/>
          <p:nvPr/>
        </p:nvSpPr>
        <p:spPr>
          <a:xfrm>
            <a:off x="2375313" y="3833425"/>
            <a:ext cx="2904000" cy="3876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Article I: The _______________ Branch</a:t>
            </a:r>
            <a:endParaRPr b="1" sz="1200">
              <a:solidFill>
                <a:schemeClr val="dk1"/>
              </a:solidFill>
              <a:latin typeface="Inter"/>
              <a:ea typeface="Inter"/>
              <a:cs typeface="Inter"/>
              <a:sym typeface="Inter"/>
            </a:endParaRPr>
          </a:p>
        </p:txBody>
      </p:sp>
      <p:sp>
        <p:nvSpPr>
          <p:cNvPr id="162" name="Google Shape;162;p37"/>
          <p:cNvSpPr txBox="1"/>
          <p:nvPr/>
        </p:nvSpPr>
        <p:spPr>
          <a:xfrm>
            <a:off x="2161525" y="4965313"/>
            <a:ext cx="4988700" cy="5757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Congress has many powers, like deciding on how to spend tax money, declaring ______, granting _______________, and paying government debts.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163" name="Google Shape;163;p37"/>
          <p:cNvSpPr txBox="1"/>
          <p:nvPr/>
        </p:nvSpPr>
        <p:spPr>
          <a:xfrm>
            <a:off x="471000" y="6256175"/>
            <a:ext cx="2092500" cy="6609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The primary job of the president is to ______ out the laws passed by Congress.</a:t>
            </a:r>
            <a:endParaRPr sz="1100">
              <a:solidFill>
                <a:schemeClr val="dk1"/>
              </a:solidFill>
              <a:latin typeface="Inter"/>
              <a:ea typeface="Inter"/>
              <a:cs typeface="Inter"/>
              <a:sym typeface="Inter"/>
            </a:endParaRPr>
          </a:p>
        </p:txBody>
      </p:sp>
      <p:sp>
        <p:nvSpPr>
          <p:cNvPr id="164" name="Google Shape;164;p37"/>
          <p:cNvSpPr txBox="1"/>
          <p:nvPr/>
        </p:nvSpPr>
        <p:spPr>
          <a:xfrm>
            <a:off x="2687325" y="6256150"/>
            <a:ext cx="2287500" cy="6609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Each president swears an _____ of office, where they promise to “defend the Constitution.”</a:t>
            </a:r>
            <a:endParaRPr sz="1100">
              <a:solidFill>
                <a:schemeClr val="dk1"/>
              </a:solidFill>
              <a:latin typeface="Inter"/>
              <a:ea typeface="Inter"/>
              <a:cs typeface="Inter"/>
              <a:sym typeface="Inter"/>
            </a:endParaRPr>
          </a:p>
        </p:txBody>
      </p:sp>
      <p:sp>
        <p:nvSpPr>
          <p:cNvPr id="165" name="Google Shape;165;p37"/>
          <p:cNvSpPr txBox="1"/>
          <p:nvPr/>
        </p:nvSpPr>
        <p:spPr>
          <a:xfrm>
            <a:off x="2461825" y="7966400"/>
            <a:ext cx="2718000" cy="3876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Article III: The ___________ Branch </a:t>
            </a:r>
            <a:endParaRPr b="1" sz="1200">
              <a:solidFill>
                <a:schemeClr val="dk1"/>
              </a:solidFill>
              <a:latin typeface="Inter"/>
              <a:ea typeface="Inter"/>
              <a:cs typeface="Inter"/>
              <a:sym typeface="Inter"/>
            </a:endParaRPr>
          </a:p>
        </p:txBody>
      </p:sp>
      <p:sp>
        <p:nvSpPr>
          <p:cNvPr id="166" name="Google Shape;166;p37"/>
          <p:cNvSpPr txBox="1"/>
          <p:nvPr/>
        </p:nvSpPr>
        <p:spPr>
          <a:xfrm>
            <a:off x="936325" y="8491425"/>
            <a:ext cx="1475700" cy="8472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The primary job of the Judicial Branch is to _________ the laws.</a:t>
            </a:r>
            <a:endParaRPr sz="1100">
              <a:solidFill>
                <a:schemeClr val="dk1"/>
              </a:solidFill>
              <a:latin typeface="Inter"/>
              <a:ea typeface="Inter"/>
              <a:cs typeface="Inter"/>
              <a:sym typeface="Inter"/>
            </a:endParaRPr>
          </a:p>
        </p:txBody>
      </p:sp>
      <p:sp>
        <p:nvSpPr>
          <p:cNvPr id="167" name="Google Shape;167;p37"/>
          <p:cNvSpPr txBox="1"/>
          <p:nvPr/>
        </p:nvSpPr>
        <p:spPr>
          <a:xfrm>
            <a:off x="2686125" y="8501025"/>
            <a:ext cx="2718000" cy="8472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The Supreme Court has the final authority on the constitutionality of _______ in the United States; this is the power of ____________ review.</a:t>
            </a:r>
            <a:endParaRPr sz="1100">
              <a:solidFill>
                <a:schemeClr val="dk1"/>
              </a:solidFill>
              <a:latin typeface="Inter"/>
              <a:ea typeface="Inter"/>
              <a:cs typeface="Inter"/>
              <a:sym typeface="Inter"/>
            </a:endParaRPr>
          </a:p>
        </p:txBody>
      </p:sp>
      <p:sp>
        <p:nvSpPr>
          <p:cNvPr id="168" name="Google Shape;168;p37"/>
          <p:cNvSpPr txBox="1"/>
          <p:nvPr/>
        </p:nvSpPr>
        <p:spPr>
          <a:xfrm>
            <a:off x="5541375" y="7966400"/>
            <a:ext cx="1655400" cy="1381500"/>
          </a:xfrm>
          <a:prstGeom prst="rect">
            <a:avLst/>
          </a:prstGeom>
          <a:noFill/>
          <a:ln cap="flat" cmpd="sng" w="19050">
            <a:solidFill>
              <a:srgbClr val="6484F3"/>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 The remaining ______ Articles of the Constitution guide how it affects the __________ and how it should be applied to the country.</a:t>
            </a:r>
            <a:endParaRPr sz="1100">
              <a:solidFill>
                <a:schemeClr val="dk1"/>
              </a:solidFill>
              <a:latin typeface="Inter"/>
              <a:ea typeface="Inter"/>
              <a:cs typeface="Inter"/>
              <a:sym typeface="Inter"/>
            </a:endParaRPr>
          </a:p>
        </p:txBody>
      </p:sp>
      <p:sp>
        <p:nvSpPr>
          <p:cNvPr id="169" name="Google Shape;169;p37"/>
          <p:cNvSpPr/>
          <p:nvPr/>
        </p:nvSpPr>
        <p:spPr>
          <a:xfrm>
            <a:off x="368250" y="3807325"/>
            <a:ext cx="1655400" cy="1012800"/>
          </a:xfrm>
          <a:prstGeom prst="doubleWave">
            <a:avLst>
              <a:gd fmla="val 6250" name="adj1"/>
              <a:gd fmla="val 0" name="adj2"/>
            </a:avLst>
          </a:prstGeom>
          <a:noFill/>
          <a:ln cap="flat" cmpd="sng" w="1905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Inter"/>
                <a:ea typeface="Inter"/>
                <a:cs typeface="Inter"/>
                <a:sym typeface="Inter"/>
              </a:rPr>
              <a:t>Senators serve ___ year terms and Representatives serve ___ year terms.</a:t>
            </a:r>
            <a:endParaRPr sz="1000">
              <a:latin typeface="Inter"/>
              <a:ea typeface="Inter"/>
              <a:cs typeface="Inter"/>
              <a:sym typeface="Inter"/>
            </a:endParaRPr>
          </a:p>
        </p:txBody>
      </p:sp>
      <p:sp>
        <p:nvSpPr>
          <p:cNvPr id="170" name="Google Shape;170;p37"/>
          <p:cNvSpPr/>
          <p:nvPr/>
        </p:nvSpPr>
        <p:spPr>
          <a:xfrm>
            <a:off x="5179075" y="6256175"/>
            <a:ext cx="1655400" cy="660900"/>
          </a:xfrm>
          <a:prstGeom prst="doubleWave">
            <a:avLst>
              <a:gd fmla="val 6250" name="adj1"/>
              <a:gd fmla="val 0" name="adj2"/>
            </a:avLst>
          </a:prstGeom>
          <a:noFill/>
          <a:ln cap="flat" cmpd="sng" w="1905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Inter"/>
                <a:ea typeface="Inter"/>
                <a:cs typeface="Inter"/>
                <a:sym typeface="Inter"/>
              </a:rPr>
              <a:t>The President serves a ___ year term and can run for reelection.</a:t>
            </a:r>
            <a:endParaRPr sz="1000">
              <a:latin typeface="Inter"/>
              <a:ea typeface="Inter"/>
              <a:cs typeface="Inter"/>
              <a:sym typeface="Inter"/>
            </a:endParaRPr>
          </a:p>
        </p:txBody>
      </p:sp>
      <p:sp>
        <p:nvSpPr>
          <p:cNvPr id="171" name="Google Shape;171;p37"/>
          <p:cNvSpPr/>
          <p:nvPr/>
        </p:nvSpPr>
        <p:spPr>
          <a:xfrm>
            <a:off x="469050" y="7816575"/>
            <a:ext cx="1839900" cy="575700"/>
          </a:xfrm>
          <a:prstGeom prst="doubleWave">
            <a:avLst>
              <a:gd fmla="val 6250" name="adj1"/>
              <a:gd fmla="val 0" name="adj2"/>
            </a:avLst>
          </a:prstGeom>
          <a:noFill/>
          <a:ln cap="flat" cmpd="sng" w="1905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Inter"/>
                <a:ea typeface="Inter"/>
                <a:cs typeface="Inter"/>
                <a:sym typeface="Inter"/>
              </a:rPr>
              <a:t>Supreme Court Justices serve on the Court for ____.</a:t>
            </a:r>
            <a:endParaRPr sz="1000">
              <a:latin typeface="Inter"/>
              <a:ea typeface="Inter"/>
              <a:cs typeface="Inter"/>
              <a:sym typeface="Inter"/>
            </a:endParaRPr>
          </a:p>
        </p:txBody>
      </p:sp>
      <p:cxnSp>
        <p:nvCxnSpPr>
          <p:cNvPr id="172" name="Google Shape;172;p37"/>
          <p:cNvCxnSpPr>
            <a:stCxn id="148" idx="3"/>
            <a:endCxn id="160" idx="1"/>
          </p:cNvCxnSpPr>
          <p:nvPr/>
        </p:nvCxnSpPr>
        <p:spPr>
          <a:xfrm>
            <a:off x="1335300" y="2943900"/>
            <a:ext cx="112200" cy="398700"/>
          </a:xfrm>
          <a:prstGeom prst="straightConnector1">
            <a:avLst/>
          </a:prstGeom>
          <a:noFill/>
          <a:ln cap="flat" cmpd="sng" w="9525">
            <a:solidFill>
              <a:srgbClr val="000000"/>
            </a:solidFill>
            <a:prstDash val="solid"/>
            <a:round/>
            <a:headEnd len="med" w="med" type="none"/>
            <a:tailEnd len="med" w="med" type="triangle"/>
          </a:ln>
        </p:spPr>
      </p:cxnSp>
      <p:cxnSp>
        <p:nvCxnSpPr>
          <p:cNvPr id="173" name="Google Shape;173;p37"/>
          <p:cNvCxnSpPr>
            <a:endCxn id="159" idx="1"/>
          </p:cNvCxnSpPr>
          <p:nvPr/>
        </p:nvCxnSpPr>
        <p:spPr>
          <a:xfrm flipH="1" rot="10800000">
            <a:off x="1335213" y="2665175"/>
            <a:ext cx="112200" cy="328800"/>
          </a:xfrm>
          <a:prstGeom prst="straightConnector1">
            <a:avLst/>
          </a:prstGeom>
          <a:noFill/>
          <a:ln cap="flat" cmpd="sng" w="9525">
            <a:solidFill>
              <a:srgbClr val="000000"/>
            </a:solidFill>
            <a:prstDash val="solid"/>
            <a:round/>
            <a:headEnd len="med" w="med" type="none"/>
            <a:tailEnd len="med" w="med" type="triangle"/>
          </a:ln>
        </p:spPr>
      </p:cxn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7" name="Shape 177"/>
        <p:cNvGrpSpPr/>
        <p:nvPr/>
      </p:nvGrpSpPr>
      <p:grpSpPr>
        <a:xfrm>
          <a:off x="0" y="0"/>
          <a:ext cx="0" cy="0"/>
          <a:chOff x="0" y="0"/>
          <a:chExt cx="0" cy="0"/>
        </a:xfrm>
      </p:grpSpPr>
      <p:pic>
        <p:nvPicPr>
          <p:cNvPr id="178" name="Google Shape;178;p3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9" name="Google Shape;179;p38"/>
          <p:cNvSpPr txBox="1"/>
          <p:nvPr/>
        </p:nvSpPr>
        <p:spPr>
          <a:xfrm>
            <a:off x="2757050" y="2292922"/>
            <a:ext cx="4479000" cy="1530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Plus Jakarta Sans"/>
                <a:ea typeface="Plus Jakarta Sans"/>
                <a:cs typeface="Plus Jakarta Sans"/>
                <a:sym typeface="Plus Jakarta Sans"/>
              </a:rPr>
              <a:t>Thinking historically means identifying both the similarities and the differences between the people, places, events, and ideas studied in history.</a:t>
            </a:r>
            <a:endParaRPr b="1" sz="1500">
              <a:solidFill>
                <a:schemeClr val="dk1"/>
              </a:solidFill>
              <a:latin typeface="Plus Jakarta Sans"/>
              <a:ea typeface="Plus Jakarta Sans"/>
              <a:cs typeface="Plus Jakarta Sans"/>
              <a:sym typeface="Plus Jakarta Sans"/>
            </a:endParaRPr>
          </a:p>
        </p:txBody>
      </p:sp>
      <p:sp>
        <p:nvSpPr>
          <p:cNvPr id="180" name="Google Shape;180;p38"/>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Comparison</a:t>
            </a:r>
            <a:endParaRPr sz="1500">
              <a:solidFill>
                <a:srgbClr val="000000"/>
              </a:solidFill>
              <a:latin typeface="Plus Jakarta Sans Medium"/>
              <a:ea typeface="Plus Jakarta Sans Medium"/>
              <a:cs typeface="Plus Jakarta Sans Medium"/>
              <a:sym typeface="Plus Jakarta Sans Medium"/>
            </a:endParaRPr>
          </a:p>
        </p:txBody>
      </p:sp>
      <p:pic>
        <p:nvPicPr>
          <p:cNvPr id="181" name="Google Shape;181;p3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182" name="Google Shape;182;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3" name="Google Shape;183;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84" name="Google Shape;184;p38"/>
          <p:cNvSpPr txBox="1"/>
          <p:nvPr/>
        </p:nvSpPr>
        <p:spPr>
          <a:xfrm>
            <a:off x="536459" y="4625088"/>
            <a:ext cx="6699600" cy="8910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This formative assessment contains two short answer questions. Well-written short answers should contain 2-3 sentences and have evidence to support their reasoning.</a:t>
            </a:r>
            <a:endParaRPr sz="1500">
              <a:solidFill>
                <a:schemeClr val="dk1"/>
              </a:solidFill>
              <a:latin typeface="Inter"/>
              <a:ea typeface="Inter"/>
              <a:cs typeface="Inter"/>
              <a:sym typeface="Inter"/>
            </a:endParaRPr>
          </a:p>
        </p:txBody>
      </p:sp>
      <p:pic>
        <p:nvPicPr>
          <p:cNvPr id="185" name="Google Shape;185;p38"/>
          <p:cNvPicPr preferRelativeResize="0"/>
          <p:nvPr/>
        </p:nvPicPr>
        <p:blipFill>
          <a:blip r:embed="rId5">
            <a:alphaModFix/>
          </a:blip>
          <a:stretch>
            <a:fillRect/>
          </a:stretch>
        </p:blipFill>
        <p:spPr>
          <a:xfrm>
            <a:off x="536450" y="2079952"/>
            <a:ext cx="1955925" cy="1955948"/>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9" name="Shape 189"/>
        <p:cNvGrpSpPr/>
        <p:nvPr/>
      </p:nvGrpSpPr>
      <p:grpSpPr>
        <a:xfrm>
          <a:off x="0" y="0"/>
          <a:ext cx="0" cy="0"/>
          <a:chOff x="0" y="0"/>
          <a:chExt cx="0" cy="0"/>
        </a:xfrm>
      </p:grpSpPr>
      <p:graphicFrame>
        <p:nvGraphicFramePr>
          <p:cNvPr id="190" name="Google Shape;190;p39"/>
          <p:cNvGraphicFramePr/>
          <p:nvPr/>
        </p:nvGraphicFramePr>
        <p:xfrm>
          <a:off x="536444" y="833150"/>
          <a:ext cx="3000000" cy="3000000"/>
        </p:xfrm>
        <a:graphic>
          <a:graphicData uri="http://schemas.openxmlformats.org/drawingml/2006/table">
            <a:tbl>
              <a:tblPr>
                <a:noFill/>
                <a:tableStyleId>{DB9D9717-75EE-427D-A4B1-323E7419EB38}</a:tableStyleId>
              </a:tblPr>
              <a:tblGrid>
                <a:gridCol w="3349750"/>
                <a:gridCol w="3349750"/>
              </a:tblGrid>
              <a:tr h="399275">
                <a:tc>
                  <a:txBody>
                    <a:bodyPr/>
                    <a:lstStyle/>
                    <a:p>
                      <a:pPr indent="0" lvl="0" marL="0" marR="0" rtl="0" algn="l">
                        <a:spcBef>
                          <a:spcPts val="0"/>
                        </a:spcBef>
                        <a:spcAft>
                          <a:spcPts val="0"/>
                        </a:spcAft>
                        <a:buClr>
                          <a:schemeClr val="dk1"/>
                        </a:buClr>
                        <a:buSzPts val="1200"/>
                        <a:buFont typeface="Arial"/>
                        <a:buNone/>
                      </a:pPr>
                      <a:r>
                        <a:rPr lang="en" sz="1300">
                          <a:solidFill>
                            <a:schemeClr val="dk1"/>
                          </a:solidFill>
                          <a:latin typeface="Halant"/>
                          <a:ea typeface="Halant"/>
                          <a:cs typeface="Halant"/>
                          <a:sym typeface="Halant"/>
                        </a:rPr>
                        <a:t>Source: Charles de Montesquieu, </a:t>
                      </a:r>
                      <a:r>
                        <a:rPr i="1" lang="en" sz="1300">
                          <a:solidFill>
                            <a:schemeClr val="dk1"/>
                          </a:solidFill>
                          <a:latin typeface="Halant"/>
                          <a:ea typeface="Halant"/>
                          <a:cs typeface="Halant"/>
                          <a:sym typeface="Halant"/>
                        </a:rPr>
                        <a:t>The Spirit of the Laws</a:t>
                      </a:r>
                      <a:r>
                        <a:rPr lang="en" sz="1300">
                          <a:solidFill>
                            <a:schemeClr val="dk1"/>
                          </a:solidFill>
                          <a:latin typeface="Halant"/>
                          <a:ea typeface="Halant"/>
                          <a:cs typeface="Halant"/>
                          <a:sym typeface="Halant"/>
                        </a:rPr>
                        <a:t>, 1748.</a:t>
                      </a:r>
                      <a:endParaRPr sz="1300">
                        <a:solidFill>
                          <a:schemeClr val="dk1"/>
                        </a:solidFill>
                        <a:latin typeface="Halant"/>
                        <a:ea typeface="Halant"/>
                        <a:cs typeface="Halant"/>
                        <a:sym typeface="Halant"/>
                      </a:endParaRPr>
                    </a:p>
                    <a:p>
                      <a:pPr indent="0" lvl="0" marL="0" marR="0" rtl="0" algn="l">
                        <a:spcBef>
                          <a:spcPts val="0"/>
                        </a:spcBef>
                        <a:spcAft>
                          <a:spcPts val="0"/>
                        </a:spcAft>
                        <a:buClr>
                          <a:schemeClr val="dk1"/>
                        </a:buClr>
                        <a:buSzPts val="1200"/>
                        <a:buFont typeface="Arial"/>
                        <a:buNone/>
                      </a:pPr>
                      <a:r>
                        <a:t/>
                      </a:r>
                      <a:endParaRPr sz="1300">
                        <a:solidFill>
                          <a:schemeClr val="dk1"/>
                        </a:solidFill>
                        <a:latin typeface="Halant"/>
                        <a:ea typeface="Halant"/>
                        <a:cs typeface="Halant"/>
                        <a:sym typeface="Halant"/>
                      </a:endParaRPr>
                    </a:p>
                    <a:p>
                      <a:pPr indent="0" lvl="0" marL="0" marR="0" rtl="0" algn="l">
                        <a:spcBef>
                          <a:spcPts val="0"/>
                        </a:spcBef>
                        <a:spcAft>
                          <a:spcPts val="0"/>
                        </a:spcAft>
                        <a:buClr>
                          <a:schemeClr val="dk1"/>
                        </a:buClr>
                        <a:buSzPts val="1200"/>
                        <a:buFont typeface="Arial"/>
                        <a:buNone/>
                      </a:pPr>
                      <a:r>
                        <a:rPr lang="en" sz="1100">
                          <a:solidFill>
                            <a:schemeClr val="dk1"/>
                          </a:solidFill>
                          <a:latin typeface="Inter"/>
                          <a:ea typeface="Inter"/>
                          <a:cs typeface="Inter"/>
                          <a:sym typeface="Inter"/>
                        </a:rPr>
                        <a:t>Note: Montesquieu was a French Enlightenment philosopher whose writings influenced the framers of the U.S. Constitution.</a:t>
                      </a:r>
                      <a:endParaRPr sz="1100">
                        <a:solidFill>
                          <a:schemeClr val="dk1"/>
                        </a:solidFill>
                        <a:latin typeface="Inter"/>
                        <a:ea typeface="Inter"/>
                        <a:cs typeface="Inter"/>
                        <a:sym typeface="Inter"/>
                      </a:endParaRPr>
                    </a:p>
                  </a:txBody>
                  <a:tcPr marT="66525" marB="66525" marR="67475" marL="67475">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The U.S. Constitution, Articles I, II, III, 1787.</a:t>
                      </a:r>
                      <a:endParaRPr sz="1300">
                        <a:solidFill>
                          <a:schemeClr val="dk1"/>
                        </a:solidFill>
                        <a:latin typeface="Halant"/>
                        <a:ea typeface="Halant"/>
                        <a:cs typeface="Halant"/>
                        <a:sym typeface="Halant"/>
                      </a:endParaRPr>
                    </a:p>
                  </a:txBody>
                  <a:tcPr marT="66525" marB="66525" marR="67475" marL="67475">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540467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every government there are three sorts of power; the legislative; the executive, in respect to things dependent on the law of nations; and the executive, in regard to things that depend on the civil law.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By virtue of the first, the prince or magistrate enacts temporary or perpetual laws, and amends... those that have been already enacted. By the second, he makes peace or war, sends or receives embassies; establishes the public security, and provides against invasions. By the third, he punishes criminals, or determines the disputes that arise between individuals. The latter we shall call the judiciary power, and the other simply the executive power of the state.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When the legislative and executive powers are united in the same person, or in the same body of magistrates, there can be no liberty; because apprehensions may arise, lest the same monarch or senate should enact tyrannical laws, to execute them in a tyrannical manner.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Again, there is no liberty, if the power of judging be not separated from the legislative and executive powers. Were it joined with the legislative, the life and liberty of the subject would be exposed to arbitrary control, for the judge would then be the legislator. Were it joined to the executive power, the judge might behave with all the violence of an oppressor. </a:t>
                      </a:r>
                      <a:endParaRPr sz="1200">
                        <a:solidFill>
                          <a:schemeClr val="dk1"/>
                        </a:solidFill>
                        <a:latin typeface="Inter"/>
                        <a:ea typeface="Inter"/>
                        <a:cs typeface="Inter"/>
                        <a:sym typeface="Inter"/>
                      </a:endParaRPr>
                    </a:p>
                  </a:txBody>
                  <a:tcPr marT="95800" marB="95800" marR="97175" marL="97175">
                    <a:lnL cap="flat" cmpd="sng" w="12700">
                      <a:solidFill>
                        <a:srgbClr val="FFFFFF"/>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Article I, Section 1 and 7</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All legislative powers herein granted shall be vested in a Congress of the United States, which shall consist of a Senate and House of Representatives… Every bill which shall have passed the House of Representatives and the Senate, shall, before it become a law, be presented to the President of the United States; if he approve he shall sign it, but if not he shall return it, with his objections to that House in which it shall have originated, who shall… proceed to reconsider it.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Article II, Sections 1 and 3</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executive power shall be vested in a President of the United States of America… he shall take care that the laws be faithfully executed…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Article III, Section 1 and 2</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judicial power of the United States, shall be vested in one Supreme Court, and in such inferior courts as the Congress may from time to time ordain and establish… The judicial power shall extend to all cases, in law and equity, arising under this Constitution, the laws of the United States, and treaties made, or which shall be made, under their authority.</a:t>
                      </a:r>
                      <a:endParaRPr sz="1200">
                        <a:solidFill>
                          <a:schemeClr val="dk1"/>
                        </a:solidFill>
                        <a:latin typeface="Inter"/>
                        <a:ea typeface="Inter"/>
                        <a:cs typeface="Inter"/>
                        <a:sym typeface="Inter"/>
                      </a:endParaRPr>
                    </a:p>
                  </a:txBody>
                  <a:tcPr marT="95800" marB="95800" marR="97175" marL="97175">
                    <a:lnL cap="flat" cmpd="sng" w="12700">
                      <a:solidFill>
                        <a:srgbClr val="B7B7B7"/>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sp>
        <p:nvSpPr>
          <p:cNvPr id="191" name="Google Shape;191;p3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Comparison</a:t>
            </a:r>
            <a:endParaRPr sz="1900">
              <a:latin typeface="Halant"/>
              <a:ea typeface="Halant"/>
              <a:cs typeface="Halant"/>
              <a:sym typeface="Halant"/>
            </a:endParaRPr>
          </a:p>
        </p:txBody>
      </p:sp>
      <p:pic>
        <p:nvPicPr>
          <p:cNvPr id="192" name="Google Shape;192;p3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3" name="Google Shape;193;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4" name="Google Shape;194;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8" name="Shape 198"/>
        <p:cNvGrpSpPr/>
        <p:nvPr/>
      </p:nvGrpSpPr>
      <p:grpSpPr>
        <a:xfrm>
          <a:off x="0" y="0"/>
          <a:ext cx="0" cy="0"/>
          <a:chOff x="0" y="0"/>
          <a:chExt cx="0" cy="0"/>
        </a:xfrm>
      </p:grpSpPr>
      <p:sp>
        <p:nvSpPr>
          <p:cNvPr id="199" name="Google Shape;199;p4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Comparison</a:t>
            </a:r>
            <a:endParaRPr sz="1900">
              <a:latin typeface="Halant"/>
              <a:ea typeface="Halant"/>
              <a:cs typeface="Halant"/>
              <a:sym typeface="Halant"/>
            </a:endParaRPr>
          </a:p>
        </p:txBody>
      </p:sp>
      <p:pic>
        <p:nvPicPr>
          <p:cNvPr id="200" name="Google Shape;200;p4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01" name="Google Shape;201;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2" name="Google Shape;202;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03" name="Google Shape;203;p40"/>
          <p:cNvSpPr txBox="1"/>
          <p:nvPr/>
        </p:nvSpPr>
        <p:spPr>
          <a:xfrm>
            <a:off x="457200" y="936700"/>
            <a:ext cx="6858000" cy="7627500"/>
          </a:xfrm>
          <a:prstGeom prst="rect">
            <a:avLst/>
          </a:prstGeom>
          <a:noFill/>
          <a:ln cap="flat" cmpd="sng" w="28575">
            <a:solidFill>
              <a:srgbClr val="B7B7B7"/>
            </a:solidFill>
            <a:prstDash val="solid"/>
            <a:round/>
            <a:headEnd len="sm" w="sm" type="none"/>
            <a:tailEnd len="sm" w="sm" type="none"/>
          </a:ln>
        </p:spPr>
        <p:txBody>
          <a:bodyPr anchorCtr="0" anchor="t" bIns="116050" lIns="116050" spcFirstLastPara="1" rIns="116050" wrap="square" tIns="116050">
            <a:noAutofit/>
          </a:bodyPr>
          <a:lstStyle/>
          <a:p>
            <a:pPr indent="-342900" lvl="0" marL="482600" rtl="0" algn="l">
              <a:spcBef>
                <a:spcPts val="0"/>
              </a:spcBef>
              <a:spcAft>
                <a:spcPts val="0"/>
              </a:spcAft>
              <a:buClr>
                <a:schemeClr val="dk1"/>
              </a:buClr>
              <a:buSzPts val="1600"/>
              <a:buFont typeface="Work Sans"/>
              <a:buAutoNum type="arabicPeriod"/>
            </a:pPr>
            <a:r>
              <a:rPr lang="en" sz="1500">
                <a:solidFill>
                  <a:schemeClr val="dk1"/>
                </a:solidFill>
                <a:latin typeface="Inter"/>
                <a:ea typeface="Inter"/>
                <a:cs typeface="Inter"/>
                <a:sym typeface="Inter"/>
              </a:rPr>
              <a:t>What is at least one similarity between Montesquieu’s description and the Constitution’s implementation of the branches of government? Cite Evidence.</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336550" lvl="0" marL="482600" rtl="0" algn="l">
              <a:spcBef>
                <a:spcPts val="0"/>
              </a:spcBef>
              <a:spcAft>
                <a:spcPts val="0"/>
              </a:spcAft>
              <a:buClr>
                <a:schemeClr val="dk1"/>
              </a:buClr>
              <a:buSzPts val="1500"/>
              <a:buFont typeface="Inter"/>
              <a:buAutoNum type="arabicPeriod"/>
            </a:pPr>
            <a:r>
              <a:rPr lang="en" sz="1500">
                <a:solidFill>
                  <a:schemeClr val="dk1"/>
                </a:solidFill>
                <a:latin typeface="Inter"/>
                <a:ea typeface="Inter"/>
                <a:cs typeface="Inter"/>
                <a:sym typeface="Inter"/>
              </a:rPr>
              <a:t>How did Montesquieu’s description and the Constitution’s implementation of the branches of government differ? Cite Evidence.</a:t>
            </a:r>
            <a:endParaRPr sz="1500">
              <a:latin typeface="Work Sans"/>
              <a:ea typeface="Work Sans"/>
              <a:cs typeface="Work Sans"/>
              <a:sym typeface="Work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7" name="Shape 207"/>
        <p:cNvGrpSpPr/>
        <p:nvPr/>
      </p:nvGrpSpPr>
      <p:grpSpPr>
        <a:xfrm>
          <a:off x="0" y="0"/>
          <a:ext cx="0" cy="0"/>
          <a:chOff x="0" y="0"/>
          <a:chExt cx="0" cy="0"/>
        </a:xfrm>
      </p:grpSpPr>
      <p:sp>
        <p:nvSpPr>
          <p:cNvPr id="208" name="Google Shape;208;p41"/>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Historical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400">
                <a:solidFill>
                  <a:schemeClr val="dk1"/>
                </a:solidFill>
                <a:latin typeface="Plus Jakarta Sans Medium"/>
                <a:ea typeface="Plus Jakarta Sans Medium"/>
                <a:cs typeface="Plus Jakarta Sans Medium"/>
                <a:sym typeface="Plus Jakarta Sans Medium"/>
              </a:rPr>
              <a:t>Evaluating Evidence</a:t>
            </a:r>
            <a:endParaRPr>
              <a:solidFill>
                <a:schemeClr val="dk1"/>
              </a:solidFill>
              <a:latin typeface="Plus Jakarta Sans Medium"/>
              <a:ea typeface="Plus Jakarta Sans Medium"/>
              <a:cs typeface="Plus Jakarta Sans Medium"/>
              <a:sym typeface="Plus Jakarta Sans Medium"/>
            </a:endParaRPr>
          </a:p>
          <a:p>
            <a:pPr indent="0" lvl="0" marL="0" rtl="0" algn="l">
              <a:spcBef>
                <a:spcPts val="0"/>
              </a:spcBef>
              <a:spcAft>
                <a:spcPts val="0"/>
              </a:spcAft>
              <a:buNone/>
            </a:pPr>
            <a:r>
              <a:t/>
            </a:r>
            <a:endParaRPr sz="1700">
              <a:solidFill>
                <a:schemeClr val="dk1"/>
              </a:solidFill>
              <a:latin typeface="Halant"/>
              <a:ea typeface="Halant"/>
              <a:cs typeface="Halant"/>
              <a:sym typeface="Halant"/>
            </a:endParaRPr>
          </a:p>
        </p:txBody>
      </p:sp>
      <p:sp>
        <p:nvSpPr>
          <p:cNvPr id="209" name="Google Shape;209;p4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10" name="Google Shape;210;p41"/>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11" name="Google Shape;211;p4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12" name="Google Shape;212;p41"/>
          <p:cNvSpPr txBox="1"/>
          <p:nvPr/>
        </p:nvSpPr>
        <p:spPr>
          <a:xfrm>
            <a:off x="1598575" y="1178938"/>
            <a:ext cx="5704800" cy="7749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solidFill>
                  <a:schemeClr val="dk1"/>
                </a:solidFill>
                <a:latin typeface="Plus Jakarta Sans"/>
                <a:ea typeface="Plus Jakarta Sans"/>
                <a:cs typeface="Plus Jakarta Sans"/>
                <a:sym typeface="Plus Jakarta Sans"/>
              </a:rPr>
              <a:t>Directions</a:t>
            </a:r>
            <a:r>
              <a:rPr lang="en" sz="1200">
                <a:solidFill>
                  <a:schemeClr val="dk1"/>
                </a:solidFill>
                <a:latin typeface="Plus Jakarta Sans"/>
                <a:ea typeface="Plus Jakarta Sans"/>
                <a:cs typeface="Plus Jakarta Sans"/>
                <a:sym typeface="Plus Jakarta Sans"/>
              </a:rPr>
              <a:t>: </a:t>
            </a:r>
            <a:r>
              <a:rPr lang="en" sz="1050">
                <a:solidFill>
                  <a:schemeClr val="dk1"/>
                </a:solidFill>
                <a:highlight>
                  <a:srgbClr val="FFFFFF"/>
                </a:highlight>
                <a:latin typeface="Plus Jakarta Sans"/>
                <a:ea typeface="Plus Jakarta Sans"/>
                <a:cs typeface="Plus Jakarta Sans"/>
                <a:sym typeface="Plus Jakarta Sans"/>
              </a:rPr>
              <a:t> Red the claim presented.  Find two quotes from the text that support the claim. </a:t>
            </a:r>
            <a:r>
              <a:rPr lang="en" sz="1050">
                <a:solidFill>
                  <a:schemeClr val="dk1"/>
                </a:solidFill>
                <a:highlight>
                  <a:srgbClr val="FFFFFF"/>
                </a:highlight>
                <a:latin typeface="Plus Jakarta Sans"/>
                <a:ea typeface="Plus Jakarta Sans"/>
                <a:cs typeface="Plus Jakarta Sans"/>
                <a:sym typeface="Plus Jakarta Sans"/>
              </a:rPr>
              <a:t>Explain how the quotes support the claim.</a:t>
            </a:r>
            <a:r>
              <a:rPr lang="en" sz="1050">
                <a:solidFill>
                  <a:schemeClr val="dk1"/>
                </a:solidFill>
                <a:highlight>
                  <a:srgbClr val="FFFFFF"/>
                </a:highlight>
                <a:latin typeface="Plus Jakarta Sans"/>
                <a:ea typeface="Plus Jakarta Sans"/>
                <a:cs typeface="Plus Jakarta Sans"/>
                <a:sym typeface="Plus Jakarta Sans"/>
              </a:rPr>
              <a:t> Then write one additional piece of evidence, not included by the author that could have been used to support the claim further. </a:t>
            </a:r>
            <a:endParaRPr sz="1200">
              <a:solidFill>
                <a:schemeClr val="dk1"/>
              </a:solidFill>
              <a:latin typeface="Plus Jakarta Sans"/>
              <a:ea typeface="Plus Jakarta Sans"/>
              <a:cs typeface="Plus Jakarta Sans"/>
              <a:sym typeface="Plus Jakarta Sans"/>
            </a:endParaRPr>
          </a:p>
        </p:txBody>
      </p:sp>
      <p:sp>
        <p:nvSpPr>
          <p:cNvPr id="213" name="Google Shape;213;p41"/>
          <p:cNvSpPr txBox="1"/>
          <p:nvPr/>
        </p:nvSpPr>
        <p:spPr>
          <a:xfrm>
            <a:off x="469050" y="2365375"/>
            <a:ext cx="21519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a:t>
            </a:r>
            <a:r>
              <a:rPr lang="en" sz="1200">
                <a:solidFill>
                  <a:schemeClr val="dk1"/>
                </a:solidFill>
                <a:latin typeface="Inter"/>
                <a:ea typeface="Inter"/>
                <a:cs typeface="Inter"/>
                <a:sym typeface="Inter"/>
              </a:rPr>
              <a:t> Event/Topic/Idea: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Montesquieu’s influence on the Constitution</a:t>
            </a:r>
            <a:endParaRPr b="1" sz="12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sp>
        <p:nvSpPr>
          <p:cNvPr id="214" name="Google Shape;214;p41"/>
          <p:cNvSpPr txBox="1"/>
          <p:nvPr/>
        </p:nvSpPr>
        <p:spPr>
          <a:xfrm>
            <a:off x="2907050" y="2365375"/>
            <a:ext cx="43965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Claim</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sz="1300">
              <a:solidFill>
                <a:schemeClr val="dk1"/>
              </a:solidFill>
              <a:latin typeface="Inter"/>
              <a:ea typeface="Inter"/>
              <a:cs typeface="Inter"/>
              <a:sym typeface="Inter"/>
            </a:endParaRPr>
          </a:p>
          <a:p>
            <a:pPr indent="0" lvl="0" marL="0" rtl="0" algn="ctr">
              <a:spcBef>
                <a:spcPts val="0"/>
              </a:spcBef>
              <a:spcAft>
                <a:spcPts val="0"/>
              </a:spcAft>
              <a:buNone/>
            </a:pPr>
            <a:r>
              <a:rPr b="1" lang="en" sz="1300">
                <a:solidFill>
                  <a:schemeClr val="dk1"/>
                </a:solidFill>
                <a:latin typeface="Inter"/>
                <a:ea typeface="Inter"/>
                <a:cs typeface="Inter"/>
                <a:sym typeface="Inter"/>
              </a:rPr>
              <a:t>“Separating the powers of government is critical for its success.”</a:t>
            </a:r>
            <a:endParaRPr b="1" sz="13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pic>
        <p:nvPicPr>
          <p:cNvPr id="215" name="Google Shape;215;p41"/>
          <p:cNvPicPr preferRelativeResize="0"/>
          <p:nvPr/>
        </p:nvPicPr>
        <p:blipFill>
          <a:blip r:embed="rId4">
            <a:alphaModFix/>
          </a:blip>
          <a:stretch>
            <a:fillRect/>
          </a:stretch>
        </p:blipFill>
        <p:spPr>
          <a:xfrm>
            <a:off x="469050" y="1090738"/>
            <a:ext cx="951300" cy="951300"/>
          </a:xfrm>
          <a:prstGeom prst="rect">
            <a:avLst/>
          </a:prstGeom>
          <a:noFill/>
          <a:ln>
            <a:noFill/>
          </a:ln>
        </p:spPr>
      </p:pic>
      <p:graphicFrame>
        <p:nvGraphicFramePr>
          <p:cNvPr id="216" name="Google Shape;216;p41"/>
          <p:cNvGraphicFramePr/>
          <p:nvPr/>
        </p:nvGraphicFramePr>
        <p:xfrm>
          <a:off x="469250" y="4116400"/>
          <a:ext cx="3000000" cy="3000000"/>
        </p:xfrm>
        <a:graphic>
          <a:graphicData uri="http://schemas.openxmlformats.org/drawingml/2006/table">
            <a:tbl>
              <a:tblPr>
                <a:noFill/>
                <a:tableStyleId>{F52155D5-DDCD-4AA3-BEEB-0F6064594F89}</a:tableStyleId>
              </a:tblPr>
              <a:tblGrid>
                <a:gridCol w="3417150"/>
                <a:gridCol w="3417150"/>
              </a:tblGrid>
              <a:tr h="473275">
                <a:tc>
                  <a:txBody>
                    <a:bodyPr/>
                    <a:lstStyle/>
                    <a:p>
                      <a:pPr indent="0" lvl="0" marL="0" rtl="0" algn="ctr">
                        <a:spcBef>
                          <a:spcPts val="0"/>
                        </a:spcBef>
                        <a:spcAft>
                          <a:spcPts val="0"/>
                        </a:spcAft>
                        <a:buNone/>
                      </a:pPr>
                      <a:r>
                        <a:rPr lang="en">
                          <a:latin typeface="Inter"/>
                          <a:ea typeface="Inter"/>
                          <a:cs typeface="Inter"/>
                          <a:sym typeface="Inter"/>
                        </a:rPr>
                        <a:t>Quote 1 to Support Claim</a:t>
                      </a:r>
                      <a:endParaRPr>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a:latin typeface="Inter"/>
                          <a:ea typeface="Inter"/>
                          <a:cs typeface="Inter"/>
                          <a:sym typeface="Inter"/>
                        </a:rPr>
                        <a:t>Quote 2 to Support Claim</a:t>
                      </a:r>
                      <a:endParaRPr>
                        <a:latin typeface="Inter"/>
                        <a:ea typeface="Inter"/>
                        <a:cs typeface="Inter"/>
                        <a:sym typeface="Inter"/>
                      </a:endParaRPr>
                    </a:p>
                  </a:txBody>
                  <a:tcPr marT="91425" marB="91425" marR="91425" marL="91425"/>
                </a:tc>
              </a:tr>
              <a:tr h="1103600">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r h="1103600">
                <a:tc>
                  <a:txBody>
                    <a:bodyPr/>
                    <a:lstStyle/>
                    <a:p>
                      <a:pPr indent="0" lvl="0" marL="0" rtl="0" algn="l">
                        <a:spcBef>
                          <a:spcPts val="0"/>
                        </a:spcBef>
                        <a:spcAft>
                          <a:spcPts val="0"/>
                        </a:spcAft>
                        <a:buNone/>
                      </a:pPr>
                      <a:r>
                        <a:rPr lang="en" sz="900">
                          <a:latin typeface="Inter"/>
                          <a:ea typeface="Inter"/>
                          <a:cs typeface="Inter"/>
                          <a:sym typeface="Inter"/>
                        </a:rPr>
                        <a:t>How does this quote support the claim?</a:t>
                      </a:r>
                      <a:endParaRPr sz="9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How does this quote support the claim?</a:t>
                      </a:r>
                      <a:endParaRPr sz="900">
                        <a:solidFill>
                          <a:schemeClr val="dk1"/>
                        </a:solidFill>
                        <a:latin typeface="Inter"/>
                        <a:ea typeface="Inter"/>
                        <a:cs typeface="Inter"/>
                        <a:sym typeface="Inter"/>
                      </a:endParaRPr>
                    </a:p>
                    <a:p>
                      <a:pPr indent="0" lvl="0" marL="0" rtl="0" algn="l">
                        <a:spcBef>
                          <a:spcPts val="0"/>
                        </a:spcBef>
                        <a:spcAft>
                          <a:spcPts val="0"/>
                        </a:spcAft>
                        <a:buNone/>
                      </a:pPr>
                      <a:r>
                        <a:t/>
                      </a:r>
                      <a:endParaRPr>
                        <a:latin typeface="Inter"/>
                        <a:ea typeface="Inter"/>
                        <a:cs typeface="Inter"/>
                        <a:sym typeface="Inter"/>
                      </a:endParaRPr>
                    </a:p>
                  </a:txBody>
                  <a:tcPr marT="91425" marB="91425" marR="91425" marL="91425"/>
                </a:tc>
              </a:tr>
            </a:tbl>
          </a:graphicData>
        </a:graphic>
      </p:graphicFrame>
      <p:sp>
        <p:nvSpPr>
          <p:cNvPr id="217" name="Google Shape;217;p41"/>
          <p:cNvSpPr/>
          <p:nvPr/>
        </p:nvSpPr>
        <p:spPr>
          <a:xfrm rot="-5400000">
            <a:off x="4045000" y="1354900"/>
            <a:ext cx="460800" cy="50622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18" name="Google Shape;218;p41"/>
          <p:cNvSpPr txBox="1"/>
          <p:nvPr/>
        </p:nvSpPr>
        <p:spPr>
          <a:xfrm>
            <a:off x="469050" y="6994175"/>
            <a:ext cx="6834300" cy="2280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Outside Knowledge that can Support the Claim (Not included in the text)</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pic>
        <p:nvPicPr>
          <p:cNvPr id="219" name="Google Shape;219;p41"/>
          <p:cNvPicPr preferRelativeResize="0"/>
          <p:nvPr/>
        </p:nvPicPr>
        <p:blipFill>
          <a:blip r:embed="rId5">
            <a:alphaModFix/>
          </a:blip>
          <a:stretch>
            <a:fillRect/>
          </a:stretch>
        </p:blipFill>
        <p:spPr>
          <a:xfrm>
            <a:off x="216272" y="230997"/>
            <a:ext cx="1056536" cy="43811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3" name="Shape 223"/>
        <p:cNvGrpSpPr/>
        <p:nvPr/>
      </p:nvGrpSpPr>
      <p:grpSpPr>
        <a:xfrm>
          <a:off x="0" y="0"/>
          <a:ext cx="0" cy="0"/>
          <a:chOff x="0" y="0"/>
          <a:chExt cx="0" cy="0"/>
        </a:xfrm>
      </p:grpSpPr>
      <p:sp>
        <p:nvSpPr>
          <p:cNvPr id="224" name="Google Shape;224;p42"/>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Advanced Organizer</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The United States Constitution Exemplar</a:t>
            </a:r>
            <a:endParaRPr sz="2500">
              <a:solidFill>
                <a:schemeClr val="dk1"/>
              </a:solidFill>
              <a:latin typeface="Plus Jakarta Sans Medium"/>
              <a:ea typeface="Plus Jakarta Sans Medium"/>
              <a:cs typeface="Plus Jakarta Sans Medium"/>
              <a:sym typeface="Plus Jakarta Sans Medium"/>
            </a:endParaRPr>
          </a:p>
        </p:txBody>
      </p:sp>
      <p:sp>
        <p:nvSpPr>
          <p:cNvPr id="225" name="Google Shape;225;p42"/>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26" name="Google Shape;226;p42"/>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227" name="Google Shape;227;p42"/>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28" name="Google Shape;228;p42"/>
          <p:cNvSpPr txBox="1"/>
          <p:nvPr/>
        </p:nvSpPr>
        <p:spPr>
          <a:xfrm>
            <a:off x="471000" y="2681250"/>
            <a:ext cx="864300" cy="5253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The Preamble</a:t>
            </a:r>
            <a:endParaRPr sz="1100">
              <a:solidFill>
                <a:schemeClr val="dk1"/>
              </a:solidFill>
              <a:latin typeface="Inter"/>
              <a:ea typeface="Inter"/>
              <a:cs typeface="Inter"/>
              <a:sym typeface="Inter"/>
            </a:endParaRPr>
          </a:p>
        </p:txBody>
      </p:sp>
      <p:sp>
        <p:nvSpPr>
          <p:cNvPr id="229" name="Google Shape;229;p42"/>
          <p:cNvSpPr txBox="1"/>
          <p:nvPr/>
        </p:nvSpPr>
        <p:spPr>
          <a:xfrm>
            <a:off x="670050" y="867888"/>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sp>
        <p:nvSpPr>
          <p:cNvPr id="230" name="Google Shape;230;p42"/>
          <p:cNvSpPr txBox="1"/>
          <p:nvPr/>
        </p:nvSpPr>
        <p:spPr>
          <a:xfrm>
            <a:off x="411275" y="1735625"/>
            <a:ext cx="5342700" cy="5757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The Constitution is separated into an introduction (the </a:t>
            </a:r>
            <a:r>
              <a:rPr b="1" lang="en" sz="1100">
                <a:solidFill>
                  <a:srgbClr val="E95C3D"/>
                </a:solidFill>
                <a:latin typeface="Inter"/>
                <a:ea typeface="Inter"/>
                <a:cs typeface="Inter"/>
                <a:sym typeface="Inter"/>
              </a:rPr>
              <a:t>Preamble</a:t>
            </a:r>
            <a:r>
              <a:rPr lang="en" sz="1100">
                <a:solidFill>
                  <a:schemeClr val="dk1"/>
                </a:solidFill>
                <a:latin typeface="Inter"/>
                <a:ea typeface="Inter"/>
                <a:cs typeface="Inter"/>
                <a:sym typeface="Inter"/>
              </a:rPr>
              <a:t>), then </a:t>
            </a:r>
            <a:r>
              <a:rPr b="1" lang="en" sz="1100">
                <a:solidFill>
                  <a:srgbClr val="E95C3D"/>
                </a:solidFill>
                <a:latin typeface="Inter"/>
                <a:ea typeface="Inter"/>
                <a:cs typeface="Inter"/>
                <a:sym typeface="Inter"/>
              </a:rPr>
              <a:t>seven</a:t>
            </a:r>
            <a:r>
              <a:rPr lang="en" sz="1100">
                <a:solidFill>
                  <a:schemeClr val="dk1"/>
                </a:solidFill>
                <a:latin typeface="Inter"/>
                <a:ea typeface="Inter"/>
                <a:cs typeface="Inter"/>
                <a:sym typeface="Inter"/>
              </a:rPr>
              <a:t> different articles, each pertaining to a different aspect of government.</a:t>
            </a:r>
            <a:endParaRPr sz="1100">
              <a:solidFill>
                <a:schemeClr val="dk1"/>
              </a:solidFill>
              <a:latin typeface="Inter"/>
              <a:ea typeface="Inter"/>
              <a:cs typeface="Inter"/>
              <a:sym typeface="Inter"/>
            </a:endParaRPr>
          </a:p>
        </p:txBody>
      </p:sp>
      <p:sp>
        <p:nvSpPr>
          <p:cNvPr id="231" name="Google Shape;231;p42"/>
          <p:cNvSpPr txBox="1"/>
          <p:nvPr/>
        </p:nvSpPr>
        <p:spPr>
          <a:xfrm>
            <a:off x="2412113" y="1232900"/>
            <a:ext cx="2904000" cy="3876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The U.S </a:t>
            </a:r>
            <a:r>
              <a:rPr b="1" lang="en" sz="1200">
                <a:solidFill>
                  <a:srgbClr val="E95C3D"/>
                </a:solidFill>
                <a:latin typeface="Inter"/>
                <a:ea typeface="Inter"/>
                <a:cs typeface="Inter"/>
                <a:sym typeface="Inter"/>
              </a:rPr>
              <a:t>Constitution</a:t>
            </a:r>
            <a:endParaRPr b="1" sz="1200">
              <a:solidFill>
                <a:srgbClr val="E95C3D"/>
              </a:solidFill>
              <a:latin typeface="Inter"/>
              <a:ea typeface="Inter"/>
              <a:cs typeface="Inter"/>
              <a:sym typeface="Inter"/>
            </a:endParaRPr>
          </a:p>
        </p:txBody>
      </p:sp>
      <p:sp>
        <p:nvSpPr>
          <p:cNvPr id="232" name="Google Shape;232;p42"/>
          <p:cNvSpPr txBox="1"/>
          <p:nvPr/>
        </p:nvSpPr>
        <p:spPr>
          <a:xfrm>
            <a:off x="2161525" y="4300225"/>
            <a:ext cx="3318600" cy="5253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Article I created a Congress with </a:t>
            </a:r>
            <a:r>
              <a:rPr b="1" lang="en" sz="1100">
                <a:solidFill>
                  <a:srgbClr val="E95C3D"/>
                </a:solidFill>
                <a:latin typeface="Inter"/>
                <a:ea typeface="Inter"/>
                <a:cs typeface="Inter"/>
                <a:sym typeface="Inter"/>
              </a:rPr>
              <a:t>two</a:t>
            </a:r>
            <a:r>
              <a:rPr lang="en" sz="1100">
                <a:solidFill>
                  <a:schemeClr val="dk1"/>
                </a:solidFill>
                <a:latin typeface="Inter"/>
                <a:ea typeface="Inter"/>
                <a:cs typeface="Inter"/>
                <a:sym typeface="Inter"/>
              </a:rPr>
              <a:t> parts, the House of Representatives and the </a:t>
            </a:r>
            <a:r>
              <a:rPr b="1" lang="en" sz="1100">
                <a:solidFill>
                  <a:srgbClr val="E95C3D"/>
                </a:solidFill>
                <a:latin typeface="Inter"/>
                <a:ea typeface="Inter"/>
                <a:cs typeface="Inter"/>
                <a:sym typeface="Inter"/>
              </a:rPr>
              <a:t>Senate</a:t>
            </a:r>
            <a:r>
              <a:rPr lang="en" sz="1100">
                <a:solidFill>
                  <a:schemeClr val="dk1"/>
                </a:solidFill>
                <a:latin typeface="Inter"/>
                <a:ea typeface="Inter"/>
                <a:cs typeface="Inter"/>
                <a:sym typeface="Inter"/>
              </a:rPr>
              <a:t>.</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233" name="Google Shape;233;p42"/>
          <p:cNvSpPr txBox="1"/>
          <p:nvPr/>
        </p:nvSpPr>
        <p:spPr>
          <a:xfrm>
            <a:off x="937300" y="7020525"/>
            <a:ext cx="6105300" cy="6969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The President is the Commander in Chief of the </a:t>
            </a:r>
            <a:r>
              <a:rPr b="1" lang="en" sz="1100">
                <a:solidFill>
                  <a:srgbClr val="E95C3D"/>
                </a:solidFill>
                <a:latin typeface="Inter"/>
                <a:ea typeface="Inter"/>
                <a:cs typeface="Inter"/>
                <a:sym typeface="Inter"/>
              </a:rPr>
              <a:t>military</a:t>
            </a:r>
            <a:r>
              <a:rPr lang="en" sz="1100">
                <a:solidFill>
                  <a:schemeClr val="dk1"/>
                </a:solidFill>
                <a:latin typeface="Inter"/>
                <a:ea typeface="Inter"/>
                <a:cs typeface="Inter"/>
                <a:sym typeface="Inter"/>
              </a:rPr>
              <a:t>, they nominate ambassadors and Supreme Court Judges, and make </a:t>
            </a:r>
            <a:r>
              <a:rPr b="1" lang="en" sz="1100">
                <a:solidFill>
                  <a:srgbClr val="E95C3D"/>
                </a:solidFill>
                <a:latin typeface="Inter"/>
                <a:ea typeface="Inter"/>
                <a:cs typeface="Inter"/>
                <a:sym typeface="Inter"/>
              </a:rPr>
              <a:t>treaties</a:t>
            </a:r>
            <a:r>
              <a:rPr lang="en" sz="1100">
                <a:solidFill>
                  <a:schemeClr val="dk1"/>
                </a:solidFill>
                <a:latin typeface="Inter"/>
                <a:ea typeface="Inter"/>
                <a:cs typeface="Inter"/>
                <a:sym typeface="Inter"/>
              </a:rPr>
              <a:t> with foreign nations. They also oversee many </a:t>
            </a:r>
            <a:r>
              <a:rPr b="1" lang="en" sz="1100">
                <a:solidFill>
                  <a:srgbClr val="E95C3D"/>
                </a:solidFill>
                <a:latin typeface="Inter"/>
                <a:ea typeface="Inter"/>
                <a:cs typeface="Inter"/>
                <a:sym typeface="Inter"/>
              </a:rPr>
              <a:t>executive</a:t>
            </a:r>
            <a:r>
              <a:rPr lang="en" sz="1100">
                <a:solidFill>
                  <a:schemeClr val="dk1"/>
                </a:solidFill>
                <a:latin typeface="Inter"/>
                <a:ea typeface="Inter"/>
                <a:cs typeface="Inter"/>
                <a:sym typeface="Inter"/>
              </a:rPr>
              <a:t> departments such as the Justice, Energy, and State Departments.</a:t>
            </a:r>
            <a:endParaRPr sz="1100">
              <a:solidFill>
                <a:schemeClr val="dk1"/>
              </a:solidFill>
              <a:latin typeface="Inter"/>
              <a:ea typeface="Inter"/>
              <a:cs typeface="Inter"/>
              <a:sym typeface="Inter"/>
            </a:endParaRPr>
          </a:p>
        </p:txBody>
      </p:sp>
      <p:sp>
        <p:nvSpPr>
          <p:cNvPr id="234" name="Google Shape;234;p42"/>
          <p:cNvSpPr txBox="1"/>
          <p:nvPr/>
        </p:nvSpPr>
        <p:spPr>
          <a:xfrm>
            <a:off x="411275" y="4904713"/>
            <a:ext cx="1655400" cy="6969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The primary job of Congress is to </a:t>
            </a:r>
            <a:r>
              <a:rPr b="1" lang="en" sz="1100">
                <a:solidFill>
                  <a:srgbClr val="E95C3D"/>
                </a:solidFill>
                <a:latin typeface="Inter"/>
                <a:ea typeface="Inter"/>
                <a:cs typeface="Inter"/>
                <a:sym typeface="Inter"/>
              </a:rPr>
              <a:t>make</a:t>
            </a:r>
            <a:r>
              <a:rPr lang="en" sz="1100">
                <a:solidFill>
                  <a:schemeClr val="dk1"/>
                </a:solidFill>
                <a:latin typeface="Inter"/>
                <a:ea typeface="Inter"/>
                <a:cs typeface="Inter"/>
                <a:sym typeface="Inter"/>
              </a:rPr>
              <a:t> laws.</a:t>
            </a:r>
            <a:endParaRPr sz="1100">
              <a:solidFill>
                <a:schemeClr val="dk1"/>
              </a:solidFill>
              <a:latin typeface="Inter"/>
              <a:ea typeface="Inter"/>
              <a:cs typeface="Inter"/>
              <a:sym typeface="Inter"/>
            </a:endParaRPr>
          </a:p>
        </p:txBody>
      </p:sp>
      <p:pic>
        <p:nvPicPr>
          <p:cNvPr id="235" name="Google Shape;235;p42" title="Context@2x transparent.png"/>
          <p:cNvPicPr preferRelativeResize="0"/>
          <p:nvPr/>
        </p:nvPicPr>
        <p:blipFill>
          <a:blip r:embed="rId4">
            <a:alphaModFix/>
          </a:blip>
          <a:stretch>
            <a:fillRect/>
          </a:stretch>
        </p:blipFill>
        <p:spPr>
          <a:xfrm>
            <a:off x="6020963" y="1422116"/>
            <a:ext cx="801800" cy="801800"/>
          </a:xfrm>
          <a:prstGeom prst="rect">
            <a:avLst/>
          </a:prstGeom>
          <a:noFill/>
          <a:ln>
            <a:noFill/>
          </a:ln>
        </p:spPr>
      </p:pic>
      <p:pic>
        <p:nvPicPr>
          <p:cNvPr id="236" name="Google Shape;236;p42"/>
          <p:cNvPicPr preferRelativeResize="0"/>
          <p:nvPr/>
        </p:nvPicPr>
        <p:blipFill>
          <a:blip r:embed="rId5">
            <a:alphaModFix/>
          </a:blip>
          <a:stretch>
            <a:fillRect/>
          </a:stretch>
        </p:blipFill>
        <p:spPr>
          <a:xfrm>
            <a:off x="216272" y="42922"/>
            <a:ext cx="1056536" cy="438114"/>
          </a:xfrm>
          <a:prstGeom prst="rect">
            <a:avLst/>
          </a:prstGeom>
          <a:noFill/>
          <a:ln>
            <a:noFill/>
          </a:ln>
        </p:spPr>
      </p:pic>
      <p:sp>
        <p:nvSpPr>
          <p:cNvPr id="237" name="Google Shape;237;p42"/>
          <p:cNvSpPr txBox="1"/>
          <p:nvPr/>
        </p:nvSpPr>
        <p:spPr>
          <a:xfrm>
            <a:off x="1740425" y="5765100"/>
            <a:ext cx="4171500" cy="3876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Article II: The </a:t>
            </a:r>
            <a:r>
              <a:rPr b="1" lang="en" sz="1200">
                <a:solidFill>
                  <a:srgbClr val="E95C3D"/>
                </a:solidFill>
                <a:latin typeface="Inter"/>
                <a:ea typeface="Inter"/>
                <a:cs typeface="Inter"/>
                <a:sym typeface="Inter"/>
              </a:rPr>
              <a:t>Executive</a:t>
            </a:r>
            <a:r>
              <a:rPr b="1" lang="en" sz="1200">
                <a:solidFill>
                  <a:schemeClr val="dk1"/>
                </a:solidFill>
                <a:latin typeface="Inter"/>
                <a:ea typeface="Inter"/>
                <a:cs typeface="Inter"/>
                <a:sym typeface="Inter"/>
              </a:rPr>
              <a:t> Branch (The President)</a:t>
            </a:r>
            <a:endParaRPr b="1" sz="1200">
              <a:solidFill>
                <a:schemeClr val="dk1"/>
              </a:solidFill>
              <a:latin typeface="Inter"/>
              <a:ea typeface="Inter"/>
              <a:cs typeface="Inter"/>
              <a:sym typeface="Inter"/>
            </a:endParaRPr>
          </a:p>
        </p:txBody>
      </p:sp>
      <p:pic>
        <p:nvPicPr>
          <p:cNvPr descr="Image result for the constitution" id="238" name="Google Shape;238;p42"/>
          <p:cNvPicPr preferRelativeResize="0"/>
          <p:nvPr/>
        </p:nvPicPr>
        <p:blipFill>
          <a:blip r:embed="rId6">
            <a:alphaModFix/>
          </a:blip>
          <a:stretch>
            <a:fillRect/>
          </a:stretch>
        </p:blipFill>
        <p:spPr>
          <a:xfrm>
            <a:off x="5711350" y="3896913"/>
            <a:ext cx="1421047" cy="801800"/>
          </a:xfrm>
          <a:prstGeom prst="rect">
            <a:avLst/>
          </a:prstGeom>
          <a:noFill/>
          <a:ln>
            <a:noFill/>
          </a:ln>
        </p:spPr>
      </p:pic>
      <p:sp>
        <p:nvSpPr>
          <p:cNvPr id="239" name="Google Shape;239;p42"/>
          <p:cNvSpPr txBox="1"/>
          <p:nvPr/>
        </p:nvSpPr>
        <p:spPr>
          <a:xfrm>
            <a:off x="1447413" y="2402525"/>
            <a:ext cx="5655000" cy="5253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This introduction of the Constitution declares that the </a:t>
            </a:r>
            <a:r>
              <a:rPr b="1" lang="en" sz="1100">
                <a:solidFill>
                  <a:srgbClr val="E95C3D"/>
                </a:solidFill>
                <a:latin typeface="Inter"/>
                <a:ea typeface="Inter"/>
                <a:cs typeface="Inter"/>
                <a:sym typeface="Inter"/>
              </a:rPr>
              <a:t>power</a:t>
            </a:r>
            <a:r>
              <a:rPr lang="en" sz="1100">
                <a:solidFill>
                  <a:schemeClr val="dk1"/>
                </a:solidFill>
                <a:latin typeface="Inter"/>
                <a:ea typeface="Inter"/>
                <a:cs typeface="Inter"/>
                <a:sym typeface="Inter"/>
              </a:rPr>
              <a:t> of the government comes from the American people by beginning with the phrase, “We the </a:t>
            </a:r>
            <a:r>
              <a:rPr b="1" lang="en" sz="1100">
                <a:solidFill>
                  <a:srgbClr val="E95C3D"/>
                </a:solidFill>
                <a:latin typeface="Inter"/>
                <a:ea typeface="Inter"/>
                <a:cs typeface="Inter"/>
                <a:sym typeface="Inter"/>
              </a:rPr>
              <a:t>People</a:t>
            </a:r>
            <a:r>
              <a:rPr lang="en" sz="1100">
                <a:solidFill>
                  <a:schemeClr val="dk1"/>
                </a:solidFill>
                <a:latin typeface="Inter"/>
                <a:ea typeface="Inter"/>
                <a:cs typeface="Inter"/>
                <a:sym typeface="Inter"/>
              </a:rPr>
              <a:t>.”</a:t>
            </a:r>
            <a:endParaRPr sz="1100">
              <a:solidFill>
                <a:schemeClr val="dk1"/>
              </a:solidFill>
              <a:latin typeface="Inter"/>
              <a:ea typeface="Inter"/>
              <a:cs typeface="Inter"/>
              <a:sym typeface="Inter"/>
            </a:endParaRPr>
          </a:p>
        </p:txBody>
      </p:sp>
      <p:sp>
        <p:nvSpPr>
          <p:cNvPr id="240" name="Google Shape;240;p42"/>
          <p:cNvSpPr txBox="1"/>
          <p:nvPr/>
        </p:nvSpPr>
        <p:spPr>
          <a:xfrm>
            <a:off x="1447413" y="2994000"/>
            <a:ext cx="5655000" cy="6969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The purpose of the Preamble is to establish </a:t>
            </a:r>
            <a:r>
              <a:rPr b="1" lang="en" sz="1100">
                <a:solidFill>
                  <a:srgbClr val="E95C3D"/>
                </a:solidFill>
                <a:latin typeface="Inter"/>
                <a:ea typeface="Inter"/>
                <a:cs typeface="Inter"/>
                <a:sym typeface="Inter"/>
              </a:rPr>
              <a:t>goals</a:t>
            </a:r>
            <a:r>
              <a:rPr lang="en" sz="1100">
                <a:solidFill>
                  <a:schemeClr val="dk1"/>
                </a:solidFill>
                <a:latin typeface="Inter"/>
                <a:ea typeface="Inter"/>
                <a:cs typeface="Inter"/>
                <a:sym typeface="Inter"/>
              </a:rPr>
              <a:t> of the new government; goals such as to “form a more perfect union,” “establish </a:t>
            </a:r>
            <a:r>
              <a:rPr b="1" lang="en" sz="1100">
                <a:solidFill>
                  <a:srgbClr val="E95C3D"/>
                </a:solidFill>
                <a:latin typeface="Inter"/>
                <a:ea typeface="Inter"/>
                <a:cs typeface="Inter"/>
                <a:sym typeface="Inter"/>
              </a:rPr>
              <a:t>justice</a:t>
            </a:r>
            <a:r>
              <a:rPr lang="en" sz="1100">
                <a:solidFill>
                  <a:schemeClr val="dk1"/>
                </a:solidFill>
                <a:latin typeface="Inter"/>
                <a:ea typeface="Inter"/>
                <a:cs typeface="Inter"/>
                <a:sym typeface="Inter"/>
              </a:rPr>
              <a:t>,” “promote the general welfare,” and others.</a:t>
            </a:r>
            <a:endParaRPr sz="1100">
              <a:solidFill>
                <a:schemeClr val="dk1"/>
              </a:solidFill>
              <a:latin typeface="Inter"/>
              <a:ea typeface="Inter"/>
              <a:cs typeface="Inter"/>
              <a:sym typeface="Inter"/>
            </a:endParaRPr>
          </a:p>
        </p:txBody>
      </p:sp>
      <p:sp>
        <p:nvSpPr>
          <p:cNvPr id="241" name="Google Shape;241;p42"/>
          <p:cNvSpPr txBox="1"/>
          <p:nvPr/>
        </p:nvSpPr>
        <p:spPr>
          <a:xfrm>
            <a:off x="2375313" y="3833425"/>
            <a:ext cx="2904000" cy="3876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Article I: The </a:t>
            </a:r>
            <a:r>
              <a:rPr b="1" lang="en" sz="1200">
                <a:solidFill>
                  <a:srgbClr val="E95C3D"/>
                </a:solidFill>
                <a:latin typeface="Inter"/>
                <a:ea typeface="Inter"/>
                <a:cs typeface="Inter"/>
                <a:sym typeface="Inter"/>
              </a:rPr>
              <a:t>Legislative</a:t>
            </a:r>
            <a:r>
              <a:rPr b="1" lang="en" sz="1200">
                <a:solidFill>
                  <a:schemeClr val="dk1"/>
                </a:solidFill>
                <a:latin typeface="Inter"/>
                <a:ea typeface="Inter"/>
                <a:cs typeface="Inter"/>
                <a:sym typeface="Inter"/>
              </a:rPr>
              <a:t> Branch</a:t>
            </a:r>
            <a:endParaRPr b="1" sz="1200">
              <a:solidFill>
                <a:schemeClr val="dk1"/>
              </a:solidFill>
              <a:latin typeface="Inter"/>
              <a:ea typeface="Inter"/>
              <a:cs typeface="Inter"/>
              <a:sym typeface="Inter"/>
            </a:endParaRPr>
          </a:p>
        </p:txBody>
      </p:sp>
      <p:sp>
        <p:nvSpPr>
          <p:cNvPr id="242" name="Google Shape;242;p42"/>
          <p:cNvSpPr txBox="1"/>
          <p:nvPr/>
        </p:nvSpPr>
        <p:spPr>
          <a:xfrm>
            <a:off x="2161525" y="4965313"/>
            <a:ext cx="4988700" cy="5757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Congress has many powers, like deciding on how to spend tax money, declaring </a:t>
            </a:r>
            <a:r>
              <a:rPr b="1" lang="en" sz="1100">
                <a:solidFill>
                  <a:srgbClr val="E95C3D"/>
                </a:solidFill>
                <a:latin typeface="Inter"/>
                <a:ea typeface="Inter"/>
                <a:cs typeface="Inter"/>
                <a:sym typeface="Inter"/>
              </a:rPr>
              <a:t>war</a:t>
            </a:r>
            <a:r>
              <a:rPr lang="en" sz="1100">
                <a:solidFill>
                  <a:schemeClr val="dk1"/>
                </a:solidFill>
                <a:latin typeface="Inter"/>
                <a:ea typeface="Inter"/>
                <a:cs typeface="Inter"/>
                <a:sym typeface="Inter"/>
              </a:rPr>
              <a:t>, granting </a:t>
            </a:r>
            <a:r>
              <a:rPr b="1" lang="en" sz="1100">
                <a:solidFill>
                  <a:srgbClr val="E95C3D"/>
                </a:solidFill>
                <a:latin typeface="Inter"/>
                <a:ea typeface="Inter"/>
                <a:cs typeface="Inter"/>
                <a:sym typeface="Inter"/>
              </a:rPr>
              <a:t>citizenship</a:t>
            </a:r>
            <a:r>
              <a:rPr lang="en" sz="1100">
                <a:solidFill>
                  <a:schemeClr val="dk1"/>
                </a:solidFill>
                <a:latin typeface="Inter"/>
                <a:ea typeface="Inter"/>
                <a:cs typeface="Inter"/>
                <a:sym typeface="Inter"/>
              </a:rPr>
              <a:t>, and paying government debts.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p:txBody>
      </p:sp>
      <p:sp>
        <p:nvSpPr>
          <p:cNvPr id="243" name="Google Shape;243;p42"/>
          <p:cNvSpPr txBox="1"/>
          <p:nvPr/>
        </p:nvSpPr>
        <p:spPr>
          <a:xfrm>
            <a:off x="471000" y="6256175"/>
            <a:ext cx="2082900" cy="6609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The primary job of the president is to </a:t>
            </a:r>
            <a:r>
              <a:rPr b="1" lang="en" sz="1100">
                <a:solidFill>
                  <a:srgbClr val="E95C3D"/>
                </a:solidFill>
                <a:latin typeface="Inter"/>
                <a:ea typeface="Inter"/>
                <a:cs typeface="Inter"/>
                <a:sym typeface="Inter"/>
              </a:rPr>
              <a:t>carry</a:t>
            </a:r>
            <a:r>
              <a:rPr lang="en" sz="1100">
                <a:solidFill>
                  <a:schemeClr val="dk1"/>
                </a:solidFill>
                <a:latin typeface="Inter"/>
                <a:ea typeface="Inter"/>
                <a:cs typeface="Inter"/>
                <a:sym typeface="Inter"/>
              </a:rPr>
              <a:t> out the laws passed by Congress.</a:t>
            </a:r>
            <a:endParaRPr sz="1100">
              <a:solidFill>
                <a:schemeClr val="dk1"/>
              </a:solidFill>
              <a:latin typeface="Inter"/>
              <a:ea typeface="Inter"/>
              <a:cs typeface="Inter"/>
              <a:sym typeface="Inter"/>
            </a:endParaRPr>
          </a:p>
        </p:txBody>
      </p:sp>
      <p:sp>
        <p:nvSpPr>
          <p:cNvPr id="244" name="Google Shape;244;p42"/>
          <p:cNvSpPr txBox="1"/>
          <p:nvPr/>
        </p:nvSpPr>
        <p:spPr>
          <a:xfrm>
            <a:off x="2687325" y="6256150"/>
            <a:ext cx="2287500" cy="6609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Each president swears an </a:t>
            </a:r>
            <a:r>
              <a:rPr b="1" lang="en" sz="1100">
                <a:solidFill>
                  <a:srgbClr val="E95C3D"/>
                </a:solidFill>
                <a:latin typeface="Inter"/>
                <a:ea typeface="Inter"/>
                <a:cs typeface="Inter"/>
                <a:sym typeface="Inter"/>
              </a:rPr>
              <a:t>oath</a:t>
            </a:r>
            <a:r>
              <a:rPr lang="en" sz="1100">
                <a:solidFill>
                  <a:schemeClr val="dk1"/>
                </a:solidFill>
                <a:latin typeface="Inter"/>
                <a:ea typeface="Inter"/>
                <a:cs typeface="Inter"/>
                <a:sym typeface="Inter"/>
              </a:rPr>
              <a:t> of office, where they promise to “defend the Constitution.”</a:t>
            </a:r>
            <a:endParaRPr sz="1100">
              <a:solidFill>
                <a:schemeClr val="dk1"/>
              </a:solidFill>
              <a:latin typeface="Inter"/>
              <a:ea typeface="Inter"/>
              <a:cs typeface="Inter"/>
              <a:sym typeface="Inter"/>
            </a:endParaRPr>
          </a:p>
        </p:txBody>
      </p:sp>
      <p:sp>
        <p:nvSpPr>
          <p:cNvPr id="245" name="Google Shape;245;p42"/>
          <p:cNvSpPr txBox="1"/>
          <p:nvPr/>
        </p:nvSpPr>
        <p:spPr>
          <a:xfrm>
            <a:off x="2461825" y="7966400"/>
            <a:ext cx="2718000" cy="3876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b="1" lang="en" sz="1200">
                <a:solidFill>
                  <a:schemeClr val="dk1"/>
                </a:solidFill>
                <a:latin typeface="Inter"/>
                <a:ea typeface="Inter"/>
                <a:cs typeface="Inter"/>
                <a:sym typeface="Inter"/>
              </a:rPr>
              <a:t>Article III: The </a:t>
            </a:r>
            <a:r>
              <a:rPr b="1" lang="en" sz="1200">
                <a:solidFill>
                  <a:srgbClr val="E95C3D"/>
                </a:solidFill>
                <a:latin typeface="Inter"/>
                <a:ea typeface="Inter"/>
                <a:cs typeface="Inter"/>
                <a:sym typeface="Inter"/>
              </a:rPr>
              <a:t>Judicial</a:t>
            </a:r>
            <a:r>
              <a:rPr b="1" lang="en" sz="1200">
                <a:solidFill>
                  <a:schemeClr val="dk1"/>
                </a:solidFill>
                <a:latin typeface="Inter"/>
                <a:ea typeface="Inter"/>
                <a:cs typeface="Inter"/>
                <a:sym typeface="Inter"/>
              </a:rPr>
              <a:t> Branch </a:t>
            </a:r>
            <a:endParaRPr b="1" sz="1200">
              <a:solidFill>
                <a:schemeClr val="dk1"/>
              </a:solidFill>
              <a:latin typeface="Inter"/>
              <a:ea typeface="Inter"/>
              <a:cs typeface="Inter"/>
              <a:sym typeface="Inter"/>
            </a:endParaRPr>
          </a:p>
        </p:txBody>
      </p:sp>
      <p:sp>
        <p:nvSpPr>
          <p:cNvPr id="246" name="Google Shape;246;p42"/>
          <p:cNvSpPr txBox="1"/>
          <p:nvPr/>
        </p:nvSpPr>
        <p:spPr>
          <a:xfrm>
            <a:off x="936325" y="8491425"/>
            <a:ext cx="1475700" cy="8472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The primary job of the Judicial Branch is to </a:t>
            </a:r>
            <a:r>
              <a:rPr b="1" lang="en" sz="1100">
                <a:solidFill>
                  <a:srgbClr val="E95C3D"/>
                </a:solidFill>
                <a:latin typeface="Inter"/>
                <a:ea typeface="Inter"/>
                <a:cs typeface="Inter"/>
                <a:sym typeface="Inter"/>
              </a:rPr>
              <a:t>interpret</a:t>
            </a:r>
            <a:r>
              <a:rPr lang="en" sz="1100">
                <a:solidFill>
                  <a:schemeClr val="dk1"/>
                </a:solidFill>
                <a:latin typeface="Inter"/>
                <a:ea typeface="Inter"/>
                <a:cs typeface="Inter"/>
                <a:sym typeface="Inter"/>
              </a:rPr>
              <a:t> the laws.</a:t>
            </a:r>
            <a:endParaRPr sz="1100">
              <a:solidFill>
                <a:schemeClr val="dk1"/>
              </a:solidFill>
              <a:latin typeface="Inter"/>
              <a:ea typeface="Inter"/>
              <a:cs typeface="Inter"/>
              <a:sym typeface="Inter"/>
            </a:endParaRPr>
          </a:p>
        </p:txBody>
      </p:sp>
      <p:sp>
        <p:nvSpPr>
          <p:cNvPr id="247" name="Google Shape;247;p42"/>
          <p:cNvSpPr txBox="1"/>
          <p:nvPr/>
        </p:nvSpPr>
        <p:spPr>
          <a:xfrm>
            <a:off x="2686125" y="8501025"/>
            <a:ext cx="2718000" cy="847200"/>
          </a:xfrm>
          <a:prstGeom prst="rect">
            <a:avLst/>
          </a:prstGeom>
          <a:noFill/>
          <a:ln cap="flat" cmpd="sng" w="9525">
            <a:solidFill>
              <a:schemeClr val="dk1"/>
            </a:solidFill>
            <a:prstDash val="solid"/>
            <a:round/>
            <a:headEnd len="sm" w="sm" type="none"/>
            <a:tailEnd len="sm" w="sm" type="none"/>
          </a:ln>
        </p:spPr>
        <p:txBody>
          <a:bodyPr anchorCtr="0" anchor="t" bIns="109725" lIns="109725" spcFirstLastPara="1" rIns="109725" wrap="square" tIns="109725">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The Supreme Court has the final authority on the constitutionality of </a:t>
            </a:r>
            <a:r>
              <a:rPr b="1" lang="en" sz="1100">
                <a:solidFill>
                  <a:srgbClr val="E95C3D"/>
                </a:solidFill>
                <a:latin typeface="Inter"/>
                <a:ea typeface="Inter"/>
                <a:cs typeface="Inter"/>
                <a:sym typeface="Inter"/>
              </a:rPr>
              <a:t>laws</a:t>
            </a:r>
            <a:r>
              <a:rPr lang="en" sz="1100">
                <a:solidFill>
                  <a:schemeClr val="dk1"/>
                </a:solidFill>
                <a:latin typeface="Inter"/>
                <a:ea typeface="Inter"/>
                <a:cs typeface="Inter"/>
                <a:sym typeface="Inter"/>
              </a:rPr>
              <a:t> in the United States; this is the power of </a:t>
            </a:r>
            <a:r>
              <a:rPr b="1" lang="en" sz="1100">
                <a:solidFill>
                  <a:srgbClr val="E95C3D"/>
                </a:solidFill>
                <a:latin typeface="Inter"/>
                <a:ea typeface="Inter"/>
                <a:cs typeface="Inter"/>
                <a:sym typeface="Inter"/>
              </a:rPr>
              <a:t>judicial</a:t>
            </a:r>
            <a:r>
              <a:rPr lang="en" sz="1100">
                <a:solidFill>
                  <a:schemeClr val="dk1"/>
                </a:solidFill>
                <a:latin typeface="Inter"/>
                <a:ea typeface="Inter"/>
                <a:cs typeface="Inter"/>
                <a:sym typeface="Inter"/>
              </a:rPr>
              <a:t> review.</a:t>
            </a:r>
            <a:endParaRPr sz="1100">
              <a:solidFill>
                <a:schemeClr val="dk1"/>
              </a:solidFill>
              <a:latin typeface="Inter"/>
              <a:ea typeface="Inter"/>
              <a:cs typeface="Inter"/>
              <a:sym typeface="Inter"/>
            </a:endParaRPr>
          </a:p>
        </p:txBody>
      </p:sp>
      <p:sp>
        <p:nvSpPr>
          <p:cNvPr id="248" name="Google Shape;248;p42"/>
          <p:cNvSpPr txBox="1"/>
          <p:nvPr/>
        </p:nvSpPr>
        <p:spPr>
          <a:xfrm>
            <a:off x="5541375" y="7966400"/>
            <a:ext cx="1655400" cy="1381500"/>
          </a:xfrm>
          <a:prstGeom prst="rect">
            <a:avLst/>
          </a:prstGeom>
          <a:noFill/>
          <a:ln cap="flat" cmpd="sng" w="19050">
            <a:solidFill>
              <a:srgbClr val="6484F3"/>
            </a:solidFill>
            <a:prstDash val="solid"/>
            <a:round/>
            <a:headEnd len="sm" w="sm" type="none"/>
            <a:tailEnd len="sm" w="sm" type="none"/>
          </a:ln>
        </p:spPr>
        <p:txBody>
          <a:bodyPr anchorCtr="0" anchor="t" bIns="109725" lIns="109725" spcFirstLastPara="1" rIns="109725" wrap="square" tIns="109725">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 The remaining </a:t>
            </a:r>
            <a:r>
              <a:rPr b="1" lang="en" sz="1100">
                <a:solidFill>
                  <a:srgbClr val="E95C3D"/>
                </a:solidFill>
                <a:latin typeface="Inter"/>
                <a:ea typeface="Inter"/>
                <a:cs typeface="Inter"/>
                <a:sym typeface="Inter"/>
              </a:rPr>
              <a:t>four</a:t>
            </a:r>
            <a:r>
              <a:rPr lang="en" sz="1100">
                <a:solidFill>
                  <a:schemeClr val="dk1"/>
                </a:solidFill>
                <a:latin typeface="Inter"/>
                <a:ea typeface="Inter"/>
                <a:cs typeface="Inter"/>
                <a:sym typeface="Inter"/>
              </a:rPr>
              <a:t> Articles of the Constitution guide how it affects the </a:t>
            </a:r>
            <a:r>
              <a:rPr b="1" lang="en" sz="1100">
                <a:solidFill>
                  <a:srgbClr val="E95C3D"/>
                </a:solidFill>
                <a:latin typeface="Inter"/>
                <a:ea typeface="Inter"/>
                <a:cs typeface="Inter"/>
                <a:sym typeface="Inter"/>
              </a:rPr>
              <a:t>states</a:t>
            </a:r>
            <a:r>
              <a:rPr lang="en" sz="1100">
                <a:solidFill>
                  <a:schemeClr val="dk1"/>
                </a:solidFill>
                <a:latin typeface="Inter"/>
                <a:ea typeface="Inter"/>
                <a:cs typeface="Inter"/>
                <a:sym typeface="Inter"/>
              </a:rPr>
              <a:t> and how it should be applied to the country.</a:t>
            </a:r>
            <a:endParaRPr sz="1100">
              <a:solidFill>
                <a:schemeClr val="dk1"/>
              </a:solidFill>
              <a:latin typeface="Inter"/>
              <a:ea typeface="Inter"/>
              <a:cs typeface="Inter"/>
              <a:sym typeface="Inter"/>
            </a:endParaRPr>
          </a:p>
        </p:txBody>
      </p:sp>
      <p:sp>
        <p:nvSpPr>
          <p:cNvPr id="249" name="Google Shape;249;p42"/>
          <p:cNvSpPr/>
          <p:nvPr/>
        </p:nvSpPr>
        <p:spPr>
          <a:xfrm>
            <a:off x="368250" y="3807325"/>
            <a:ext cx="1655400" cy="1012800"/>
          </a:xfrm>
          <a:prstGeom prst="doubleWave">
            <a:avLst>
              <a:gd fmla="val 6250" name="adj1"/>
              <a:gd fmla="val 0" name="adj2"/>
            </a:avLst>
          </a:prstGeom>
          <a:noFill/>
          <a:ln cap="flat" cmpd="sng" w="1905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Inter"/>
                <a:ea typeface="Inter"/>
                <a:cs typeface="Inter"/>
                <a:sym typeface="Inter"/>
              </a:rPr>
              <a:t>Senators serve </a:t>
            </a:r>
            <a:r>
              <a:rPr b="1" lang="en" sz="1000">
                <a:solidFill>
                  <a:srgbClr val="E95C3D"/>
                </a:solidFill>
                <a:latin typeface="Inter"/>
                <a:ea typeface="Inter"/>
                <a:cs typeface="Inter"/>
                <a:sym typeface="Inter"/>
              </a:rPr>
              <a:t>6</a:t>
            </a:r>
            <a:r>
              <a:rPr lang="en" sz="1000">
                <a:latin typeface="Inter"/>
                <a:ea typeface="Inter"/>
                <a:cs typeface="Inter"/>
                <a:sym typeface="Inter"/>
              </a:rPr>
              <a:t> year terms and Representatives serve </a:t>
            </a:r>
            <a:r>
              <a:rPr b="1" lang="en" sz="1000">
                <a:solidFill>
                  <a:srgbClr val="E95C3D"/>
                </a:solidFill>
                <a:latin typeface="Inter"/>
                <a:ea typeface="Inter"/>
                <a:cs typeface="Inter"/>
                <a:sym typeface="Inter"/>
              </a:rPr>
              <a:t>2</a:t>
            </a:r>
            <a:r>
              <a:rPr lang="en" sz="1000">
                <a:latin typeface="Inter"/>
                <a:ea typeface="Inter"/>
                <a:cs typeface="Inter"/>
                <a:sym typeface="Inter"/>
              </a:rPr>
              <a:t> year terms.</a:t>
            </a:r>
            <a:endParaRPr sz="1000">
              <a:latin typeface="Inter"/>
              <a:ea typeface="Inter"/>
              <a:cs typeface="Inter"/>
              <a:sym typeface="Inter"/>
            </a:endParaRPr>
          </a:p>
        </p:txBody>
      </p:sp>
      <p:sp>
        <p:nvSpPr>
          <p:cNvPr id="250" name="Google Shape;250;p42"/>
          <p:cNvSpPr/>
          <p:nvPr/>
        </p:nvSpPr>
        <p:spPr>
          <a:xfrm>
            <a:off x="5179075" y="6256175"/>
            <a:ext cx="1655400" cy="660900"/>
          </a:xfrm>
          <a:prstGeom prst="doubleWave">
            <a:avLst>
              <a:gd fmla="val 6250" name="adj1"/>
              <a:gd fmla="val 0" name="adj2"/>
            </a:avLst>
          </a:prstGeom>
          <a:noFill/>
          <a:ln cap="flat" cmpd="sng" w="1905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Inter"/>
                <a:ea typeface="Inter"/>
                <a:cs typeface="Inter"/>
                <a:sym typeface="Inter"/>
              </a:rPr>
              <a:t>The President serves a </a:t>
            </a:r>
            <a:r>
              <a:rPr b="1" lang="en" sz="1000">
                <a:solidFill>
                  <a:srgbClr val="E95C3D"/>
                </a:solidFill>
                <a:latin typeface="Inter"/>
                <a:ea typeface="Inter"/>
                <a:cs typeface="Inter"/>
                <a:sym typeface="Inter"/>
              </a:rPr>
              <a:t>4</a:t>
            </a:r>
            <a:r>
              <a:rPr lang="en" sz="1000">
                <a:latin typeface="Inter"/>
                <a:ea typeface="Inter"/>
                <a:cs typeface="Inter"/>
                <a:sym typeface="Inter"/>
              </a:rPr>
              <a:t> year term and can run for reelection.</a:t>
            </a:r>
            <a:endParaRPr sz="1000">
              <a:latin typeface="Inter"/>
              <a:ea typeface="Inter"/>
              <a:cs typeface="Inter"/>
              <a:sym typeface="Inter"/>
            </a:endParaRPr>
          </a:p>
        </p:txBody>
      </p:sp>
      <p:sp>
        <p:nvSpPr>
          <p:cNvPr id="251" name="Google Shape;251;p42"/>
          <p:cNvSpPr/>
          <p:nvPr/>
        </p:nvSpPr>
        <p:spPr>
          <a:xfrm>
            <a:off x="411275" y="7816575"/>
            <a:ext cx="1818900" cy="575700"/>
          </a:xfrm>
          <a:prstGeom prst="doubleWave">
            <a:avLst>
              <a:gd fmla="val 6250" name="adj1"/>
              <a:gd fmla="val 0" name="adj2"/>
            </a:avLst>
          </a:prstGeom>
          <a:noFill/>
          <a:ln cap="flat" cmpd="sng" w="1905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Inter"/>
                <a:ea typeface="Inter"/>
                <a:cs typeface="Inter"/>
                <a:sym typeface="Inter"/>
              </a:rPr>
              <a:t>Supreme Court Justices serve on the Court for </a:t>
            </a:r>
            <a:r>
              <a:rPr b="1" lang="en" sz="1000">
                <a:solidFill>
                  <a:srgbClr val="E95C3D"/>
                </a:solidFill>
                <a:latin typeface="Inter"/>
                <a:ea typeface="Inter"/>
                <a:cs typeface="Inter"/>
                <a:sym typeface="Inter"/>
              </a:rPr>
              <a:t>life</a:t>
            </a:r>
            <a:r>
              <a:rPr lang="en" sz="1000">
                <a:latin typeface="Inter"/>
                <a:ea typeface="Inter"/>
                <a:cs typeface="Inter"/>
                <a:sym typeface="Inter"/>
              </a:rPr>
              <a:t>.</a:t>
            </a:r>
            <a:endParaRPr sz="1000">
              <a:latin typeface="Inter"/>
              <a:ea typeface="Inter"/>
              <a:cs typeface="Inter"/>
              <a:sym typeface="Inter"/>
            </a:endParaRPr>
          </a:p>
        </p:txBody>
      </p:sp>
      <p:cxnSp>
        <p:nvCxnSpPr>
          <p:cNvPr id="252" name="Google Shape;252;p42"/>
          <p:cNvCxnSpPr>
            <a:stCxn id="228" idx="3"/>
            <a:endCxn id="240" idx="1"/>
          </p:cNvCxnSpPr>
          <p:nvPr/>
        </p:nvCxnSpPr>
        <p:spPr>
          <a:xfrm>
            <a:off x="1335300" y="2943900"/>
            <a:ext cx="112200" cy="398700"/>
          </a:xfrm>
          <a:prstGeom prst="straightConnector1">
            <a:avLst/>
          </a:prstGeom>
          <a:noFill/>
          <a:ln cap="flat" cmpd="sng" w="9525">
            <a:solidFill>
              <a:srgbClr val="000000"/>
            </a:solidFill>
            <a:prstDash val="solid"/>
            <a:round/>
            <a:headEnd len="med" w="med" type="none"/>
            <a:tailEnd len="med" w="med" type="triangle"/>
          </a:ln>
        </p:spPr>
      </p:cxnSp>
      <p:cxnSp>
        <p:nvCxnSpPr>
          <p:cNvPr id="253" name="Google Shape;253;p42"/>
          <p:cNvCxnSpPr>
            <a:endCxn id="239" idx="1"/>
          </p:cNvCxnSpPr>
          <p:nvPr/>
        </p:nvCxnSpPr>
        <p:spPr>
          <a:xfrm flipH="1" rot="10800000">
            <a:off x="1335213" y="2665175"/>
            <a:ext cx="112200" cy="328800"/>
          </a:xfrm>
          <a:prstGeom prst="straightConnector1">
            <a:avLst/>
          </a:prstGeom>
          <a:noFill/>
          <a:ln cap="flat" cmpd="sng" w="9525">
            <a:solidFill>
              <a:srgbClr val="000000"/>
            </a:solidFill>
            <a:prstDash val="solid"/>
            <a:round/>
            <a:headEnd len="med" w="med" type="none"/>
            <a:tailEnd len="med" w="med" type="triangle"/>
          </a:ln>
        </p:spPr>
      </p:cxn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57" name="Shape 257"/>
        <p:cNvGrpSpPr/>
        <p:nvPr/>
      </p:nvGrpSpPr>
      <p:grpSpPr>
        <a:xfrm>
          <a:off x="0" y="0"/>
          <a:ext cx="0" cy="0"/>
          <a:chOff x="0" y="0"/>
          <a:chExt cx="0" cy="0"/>
        </a:xfrm>
      </p:grpSpPr>
      <p:sp>
        <p:nvSpPr>
          <p:cNvPr id="258" name="Google Shape;258;p4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Teacher Key for Formative Assessment: Comparison</a:t>
            </a:r>
            <a:endParaRPr sz="1900">
              <a:latin typeface="Halant"/>
              <a:ea typeface="Halant"/>
              <a:cs typeface="Halant"/>
              <a:sym typeface="Halant"/>
            </a:endParaRPr>
          </a:p>
        </p:txBody>
      </p:sp>
      <p:pic>
        <p:nvPicPr>
          <p:cNvPr id="259" name="Google Shape;259;p4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60" name="Google Shape;260;p4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61" name="Google Shape;261;p4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62" name="Google Shape;262;p43"/>
          <p:cNvSpPr txBox="1"/>
          <p:nvPr/>
        </p:nvSpPr>
        <p:spPr>
          <a:xfrm>
            <a:off x="460375" y="815975"/>
            <a:ext cx="6858000" cy="3743400"/>
          </a:xfrm>
          <a:prstGeom prst="rect">
            <a:avLst/>
          </a:prstGeom>
          <a:noFill/>
          <a:ln>
            <a:noFill/>
          </a:ln>
        </p:spPr>
        <p:txBody>
          <a:bodyPr anchorCtr="0" anchor="t" bIns="96675" lIns="96675" spcFirstLastPara="1" rIns="96675" wrap="square" tIns="96675">
            <a:noAutofit/>
          </a:bodyPr>
          <a:lstStyle/>
          <a:p>
            <a:pPr indent="-342900" lvl="0" marL="482600" rtl="0" algn="l">
              <a:spcBef>
                <a:spcPts val="0"/>
              </a:spcBef>
              <a:spcAft>
                <a:spcPts val="0"/>
              </a:spcAft>
              <a:buClr>
                <a:schemeClr val="dk1"/>
              </a:buClr>
              <a:buSzPts val="1600"/>
              <a:buFont typeface="Work Sans"/>
              <a:buAutoNum type="arabicPeriod"/>
            </a:pPr>
            <a:r>
              <a:rPr lang="en" sz="1500">
                <a:solidFill>
                  <a:schemeClr val="dk1"/>
                </a:solidFill>
                <a:highlight>
                  <a:schemeClr val="lt1"/>
                </a:highlight>
                <a:latin typeface="Inter"/>
                <a:ea typeface="Inter"/>
                <a:cs typeface="Inter"/>
                <a:sym typeface="Inter"/>
              </a:rPr>
              <a:t>What is at least one similarity between Montesquieu’s description and the Constitution’s implementation of the branches of government? Cite Evidence.</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482600" rtl="0" algn="l">
              <a:spcBef>
                <a:spcPts val="0"/>
              </a:spcBef>
              <a:spcAft>
                <a:spcPts val="0"/>
              </a:spcAft>
              <a:buClr>
                <a:schemeClr val="dk1"/>
              </a:buClr>
              <a:buSzPts val="1500"/>
              <a:buFont typeface="Inter"/>
              <a:buAutoNum type="arabicPeriod"/>
            </a:pPr>
            <a:r>
              <a:rPr lang="en" sz="1500">
                <a:solidFill>
                  <a:schemeClr val="dk1"/>
                </a:solidFill>
                <a:highlight>
                  <a:schemeClr val="lt1"/>
                </a:highlight>
                <a:latin typeface="Inter"/>
                <a:ea typeface="Inter"/>
                <a:cs typeface="Inter"/>
                <a:sym typeface="Inter"/>
              </a:rPr>
              <a:t>How did Montesquieu’s description and the Constitution’s implementation of the branches of government differ? Cite Evidence.</a:t>
            </a:r>
            <a:endParaRPr b="1" sz="13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3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3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b="1" sz="1300">
              <a:solidFill>
                <a:schemeClr val="dk1"/>
              </a:solidFill>
              <a:highlight>
                <a:schemeClr val="lt1"/>
              </a:highlight>
              <a:latin typeface="Inter"/>
              <a:ea typeface="Inter"/>
              <a:cs typeface="Inter"/>
              <a:sym typeface="Inter"/>
            </a:endParaRPr>
          </a:p>
        </p:txBody>
      </p:sp>
      <p:sp>
        <p:nvSpPr>
          <p:cNvPr id="263" name="Google Shape;263;p43"/>
          <p:cNvSpPr txBox="1"/>
          <p:nvPr/>
        </p:nvSpPr>
        <p:spPr>
          <a:xfrm>
            <a:off x="460375" y="1705725"/>
            <a:ext cx="6858000" cy="31773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solidFill>
                  <a:schemeClr val="accent1"/>
                </a:solidFill>
                <a:latin typeface="Inter"/>
                <a:ea typeface="Inter"/>
                <a:cs typeface="Inter"/>
                <a:sym typeface="Inter"/>
              </a:rPr>
              <a:t>Both Montesquieu’s description and the Constitution’s implementation of the branches of government contain specific roles for each branch. Each source also describes certain roles of the branches in a similar way. Both describe law making role of the legislative branch as enacting “temporary or perpetual laws” (Montesquieu) and the process of a bill becoming a law in the Constitution’s implementation. The role of the judicial branch also contains similarities. According to Montesquieu, the judiciary “punishes criminals, or determines the disputes that arise between individuals.” The Constitution describes the role as extending “to all cases, in law and equity, arising under this Constitution, the laws of the United States.” These descriptions highlight the role of the judicial branch in disagreements over laws.</a:t>
            </a:r>
            <a:endParaRPr sz="1300">
              <a:latin typeface="Work Sans"/>
              <a:ea typeface="Work Sans"/>
              <a:cs typeface="Work Sans"/>
              <a:sym typeface="Work Sans"/>
            </a:endParaRPr>
          </a:p>
        </p:txBody>
      </p:sp>
      <p:sp>
        <p:nvSpPr>
          <p:cNvPr id="264" name="Google Shape;264;p43"/>
          <p:cNvSpPr txBox="1"/>
          <p:nvPr/>
        </p:nvSpPr>
        <p:spPr>
          <a:xfrm>
            <a:off x="460375" y="5820525"/>
            <a:ext cx="6858000" cy="31773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solidFill>
                  <a:schemeClr val="accent1"/>
                </a:solidFill>
                <a:latin typeface="Inter"/>
                <a:ea typeface="Inter"/>
                <a:cs typeface="Inter"/>
                <a:sym typeface="Inter"/>
              </a:rPr>
              <a:t>In Montesquieu’s description of the branches of government, he first explains the powers as being legislative and executive. However, the term judiciary is eventually included. While the Constitution is explicit in calling the three branches of government the legislative, executive, and judicial. Additionally, Montesquieu describes the rationale for having power separated by branch. He explains the difficulties that arise if there is not a clear separation of powers, “When the legislative and executive powers are united in the same person, or in the same body of magistrates, there can be no liberty.” The Constitution does not contain such warnings. Instead, the Constitution more clearly states what powers will be held by each branch, “The executive power… shall take care that the laws be faithfully executed.” There are also differences in how the role of the executive branch is described.</a:t>
            </a:r>
            <a:endParaRPr b="1" sz="1300">
              <a:solidFill>
                <a:schemeClr val="accent1"/>
              </a:solidFill>
              <a:latin typeface="Work Sans"/>
              <a:ea typeface="Work Sans"/>
              <a:cs typeface="Work Sans"/>
              <a:sym typeface="Work Sans"/>
            </a:endParaRPr>
          </a:p>
        </p:txBody>
      </p:sp>
      <p:sp>
        <p:nvSpPr>
          <p:cNvPr id="265" name="Google Shape;265;p43"/>
          <p:cNvSpPr txBox="1"/>
          <p:nvPr/>
        </p:nvSpPr>
        <p:spPr>
          <a:xfrm>
            <a:off x="460375" y="855575"/>
            <a:ext cx="6858000" cy="8129100"/>
          </a:xfrm>
          <a:prstGeom prst="rect">
            <a:avLst/>
          </a:prstGeom>
          <a:noFill/>
          <a:ln cap="flat" cmpd="sng" w="2857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69" name="Shape 269"/>
        <p:cNvGrpSpPr/>
        <p:nvPr/>
      </p:nvGrpSpPr>
      <p:grpSpPr>
        <a:xfrm>
          <a:off x="0" y="0"/>
          <a:ext cx="0" cy="0"/>
          <a:chOff x="0" y="0"/>
          <a:chExt cx="0" cy="0"/>
        </a:xfrm>
      </p:grpSpPr>
      <p:sp>
        <p:nvSpPr>
          <p:cNvPr id="270" name="Google Shape;270;p44"/>
          <p:cNvSpPr txBox="1"/>
          <p:nvPr/>
        </p:nvSpPr>
        <p:spPr>
          <a:xfrm>
            <a:off x="1690969" y="902052"/>
            <a:ext cx="4421400" cy="426900"/>
          </a:xfrm>
          <a:prstGeom prst="rect">
            <a:avLst/>
          </a:prstGeom>
          <a:noFill/>
          <a:ln>
            <a:noFill/>
          </a:ln>
        </p:spPr>
        <p:txBody>
          <a:bodyPr anchorCtr="0" anchor="t" bIns="96675" lIns="96675" spcFirstLastPara="1" rIns="96675" wrap="square" tIns="96675">
            <a:noAutofit/>
          </a:bodyPr>
          <a:lstStyle/>
          <a:p>
            <a:pPr indent="-361950" lvl="0" marL="482600" rtl="0" algn="ctr">
              <a:spcBef>
                <a:spcPts val="0"/>
              </a:spcBef>
              <a:spcAft>
                <a:spcPts val="0"/>
              </a:spcAft>
              <a:buClr>
                <a:schemeClr val="dk1"/>
              </a:buClr>
              <a:buSzPts val="1900"/>
              <a:buFont typeface="Plus Jakarta Sans"/>
              <a:buAutoNum type="arabicPeriod"/>
            </a:pPr>
            <a:r>
              <a:rPr b="1" lang="en" sz="1900">
                <a:solidFill>
                  <a:schemeClr val="dk1"/>
                </a:solidFill>
                <a:highlight>
                  <a:schemeClr val="lt1"/>
                </a:highlight>
                <a:latin typeface="Plus Jakarta Sans"/>
                <a:ea typeface="Plus Jakarta Sans"/>
                <a:cs typeface="Plus Jakarta Sans"/>
                <a:sym typeface="Plus Jakarta Sans"/>
              </a:rPr>
              <a:t>Short Answer: Similarities</a:t>
            </a:r>
            <a:endParaRPr b="1" sz="1900">
              <a:solidFill>
                <a:schemeClr val="dk1"/>
              </a:solidFill>
              <a:highlight>
                <a:schemeClr val="lt1"/>
              </a:highlight>
              <a:latin typeface="Plus Jakarta Sans"/>
              <a:ea typeface="Plus Jakarta Sans"/>
              <a:cs typeface="Plus Jakarta Sans"/>
              <a:sym typeface="Plus Jakarta Sans"/>
            </a:endParaRPr>
          </a:p>
        </p:txBody>
      </p:sp>
      <p:graphicFrame>
        <p:nvGraphicFramePr>
          <p:cNvPr id="271" name="Google Shape;271;p44"/>
          <p:cNvGraphicFramePr/>
          <p:nvPr/>
        </p:nvGraphicFramePr>
        <p:xfrm>
          <a:off x="560003" y="1521929"/>
          <a:ext cx="3000000" cy="3000000"/>
        </p:xfrm>
        <a:graphic>
          <a:graphicData uri="http://schemas.openxmlformats.org/drawingml/2006/table">
            <a:tbl>
              <a:tblPr>
                <a:noFill/>
                <a:tableStyleId>{F52155D5-DDCD-4AA3-BEEB-0F6064594F89}</a:tableStyleId>
              </a:tblPr>
              <a:tblGrid>
                <a:gridCol w="1670825"/>
                <a:gridCol w="1670825"/>
                <a:gridCol w="1670825"/>
                <a:gridCol w="1670825"/>
              </a:tblGrid>
              <a:tr h="503450">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3 points</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03450">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At least one similarity is correctly identified and evidence from each document is used to to justify that similarity.</a:t>
                      </a:r>
                      <a:endParaRPr sz="1300">
                        <a:solidFill>
                          <a:schemeClr val="dk1"/>
                        </a:solidFill>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At least one similarity is correctly identified and evidence is used from one document to justify that similarity.</a:t>
                      </a:r>
                      <a:endParaRPr sz="13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At least one similarity is correctly identified but no textual evidence is used to justify that similarity.</a:t>
                      </a:r>
                      <a:endParaRPr sz="13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does not attempt to identify a similarity.</a:t>
                      </a:r>
                      <a:endParaRPr sz="13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3825">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272" name="Google Shape;272;p44"/>
          <p:cNvSpPr txBox="1"/>
          <p:nvPr/>
        </p:nvSpPr>
        <p:spPr>
          <a:xfrm>
            <a:off x="1250456" y="4707738"/>
            <a:ext cx="5302500" cy="4269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900">
                <a:solidFill>
                  <a:schemeClr val="dk1"/>
                </a:solidFill>
                <a:highlight>
                  <a:schemeClr val="lt1"/>
                </a:highlight>
                <a:latin typeface="Plus Jakarta Sans"/>
                <a:ea typeface="Plus Jakarta Sans"/>
                <a:cs typeface="Plus Jakarta Sans"/>
                <a:sym typeface="Plus Jakarta Sans"/>
              </a:rPr>
              <a:t>2.    Short Answer: Differences</a:t>
            </a:r>
            <a:endParaRPr b="1" sz="1900">
              <a:solidFill>
                <a:schemeClr val="dk1"/>
              </a:solidFill>
              <a:highlight>
                <a:schemeClr val="lt1"/>
              </a:highlight>
              <a:latin typeface="Plus Jakarta Sans"/>
              <a:ea typeface="Plus Jakarta Sans"/>
              <a:cs typeface="Plus Jakarta Sans"/>
              <a:sym typeface="Plus Jakarta Sans"/>
            </a:endParaRPr>
          </a:p>
        </p:txBody>
      </p:sp>
      <p:graphicFrame>
        <p:nvGraphicFramePr>
          <p:cNvPr id="273" name="Google Shape;273;p44"/>
          <p:cNvGraphicFramePr/>
          <p:nvPr/>
        </p:nvGraphicFramePr>
        <p:xfrm>
          <a:off x="559991" y="5201260"/>
          <a:ext cx="3000000" cy="3000000"/>
        </p:xfrm>
        <a:graphic>
          <a:graphicData uri="http://schemas.openxmlformats.org/drawingml/2006/table">
            <a:tbl>
              <a:tblPr>
                <a:noFill/>
                <a:tableStyleId>{F52155D5-DDCD-4AA3-BEEB-0F6064594F89}</a:tableStyleId>
              </a:tblPr>
              <a:tblGrid>
                <a:gridCol w="1670825"/>
                <a:gridCol w="1670825"/>
                <a:gridCol w="1670825"/>
                <a:gridCol w="1670825"/>
              </a:tblGrid>
              <a:tr h="511550">
                <a:tc>
                  <a:txBody>
                    <a:bodyPr/>
                    <a:lstStyle/>
                    <a:p>
                      <a:pPr indent="0" lvl="0" marL="0" rtl="0" algn="l">
                        <a:spcBef>
                          <a:spcPts val="0"/>
                        </a:spcBef>
                        <a:spcAft>
                          <a:spcPts val="0"/>
                        </a:spcAft>
                        <a:buNone/>
                      </a:pPr>
                      <a:r>
                        <a:rPr lang="en" sz="1500">
                          <a:latin typeface="Inter"/>
                          <a:ea typeface="Inter"/>
                          <a:cs typeface="Inter"/>
                          <a:sym typeface="Inter"/>
                        </a:rPr>
                        <a:t>3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2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1 point</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0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At least one area of difference is correctly identified and evidence from each document is used to to justify that area of difference.</a:t>
                      </a:r>
                      <a:endParaRPr sz="13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At least one area of difference is correctly identified and evidence is used from one document to justify that area of difference.</a:t>
                      </a:r>
                      <a:endParaRPr sz="1300">
                        <a:solidFill>
                          <a:schemeClr val="dk1"/>
                        </a:solidFill>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At least one area of difference is correctly identified but no textual evidence is used to justify that area of difference.</a:t>
                      </a:r>
                      <a:endParaRPr sz="13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does not attempt to identify an area of difference.</a:t>
                      </a:r>
                      <a:endParaRPr sz="13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274" name="Google Shape;274;p44"/>
          <p:cNvSpPr txBox="1"/>
          <p:nvPr/>
        </p:nvSpPr>
        <p:spPr>
          <a:xfrm>
            <a:off x="2345841" y="8404786"/>
            <a:ext cx="3111600" cy="563700"/>
          </a:xfrm>
          <a:prstGeom prst="rect">
            <a:avLst/>
          </a:prstGeom>
          <a:noFill/>
          <a:ln cap="flat" cmpd="sng" w="28575">
            <a:solidFill>
              <a:schemeClr val="accent1"/>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rPr b="1" lang="en" sz="1900">
                <a:solidFill>
                  <a:schemeClr val="dk1"/>
                </a:solidFill>
                <a:highlight>
                  <a:schemeClr val="lt1"/>
                </a:highlight>
                <a:latin typeface="Inter"/>
                <a:ea typeface="Inter"/>
                <a:cs typeface="Inter"/>
                <a:sym typeface="Inter"/>
              </a:rPr>
              <a:t>Total: ______/6</a:t>
            </a:r>
            <a:endParaRPr b="1" sz="1900">
              <a:solidFill>
                <a:schemeClr val="dk1"/>
              </a:solidFill>
              <a:highlight>
                <a:schemeClr val="lt1"/>
              </a:highlight>
              <a:latin typeface="Inter"/>
              <a:ea typeface="Inter"/>
              <a:cs typeface="Inter"/>
              <a:sym typeface="Inter"/>
            </a:endParaRPr>
          </a:p>
        </p:txBody>
      </p:sp>
      <p:sp>
        <p:nvSpPr>
          <p:cNvPr id="275" name="Google Shape;275;p4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200"/>
              <a:buFont typeface="Arial"/>
              <a:buNone/>
            </a:pPr>
            <a:r>
              <a:rPr lang="en" sz="1900">
                <a:latin typeface="Halant"/>
                <a:ea typeface="Halant"/>
                <a:cs typeface="Halant"/>
                <a:sym typeface="Halant"/>
              </a:rPr>
              <a:t>Rubric for Formative Assessment: Comparison</a:t>
            </a:r>
            <a:endParaRPr sz="1900">
              <a:latin typeface="Halant"/>
              <a:ea typeface="Halant"/>
              <a:cs typeface="Halant"/>
              <a:sym typeface="Halant"/>
            </a:endParaRPr>
          </a:p>
        </p:txBody>
      </p:sp>
      <p:pic>
        <p:nvPicPr>
          <p:cNvPr id="276" name="Google Shape;276;p4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77" name="Google Shape;277;p4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78" name="Google Shape;278;p4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82" name="Shape 282"/>
        <p:cNvGrpSpPr/>
        <p:nvPr/>
      </p:nvGrpSpPr>
      <p:grpSpPr>
        <a:xfrm>
          <a:off x="0" y="0"/>
          <a:ext cx="0" cy="0"/>
          <a:chOff x="0" y="0"/>
          <a:chExt cx="0" cy="0"/>
        </a:xfrm>
      </p:grpSpPr>
      <p:sp>
        <p:nvSpPr>
          <p:cNvPr id="283" name="Google Shape;283;p45"/>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5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Historical Thinking Skill Graphic Organizer: </a:t>
            </a:r>
            <a:endParaRPr sz="1600">
              <a:solidFill>
                <a:schemeClr val="dk1"/>
              </a:solidFill>
              <a:latin typeface="Halant"/>
              <a:ea typeface="Halant"/>
              <a:cs typeface="Halant"/>
              <a:sym typeface="Halant"/>
            </a:endParaRPr>
          </a:p>
          <a:p>
            <a:pPr indent="0" lvl="0" marL="0" rtl="0" algn="ctr">
              <a:spcBef>
                <a:spcPts val="0"/>
              </a:spcBef>
              <a:spcAft>
                <a:spcPts val="0"/>
              </a:spcAft>
              <a:buNone/>
            </a:pPr>
            <a:r>
              <a:rPr lang="en" sz="2400">
                <a:solidFill>
                  <a:schemeClr val="dk1"/>
                </a:solidFill>
                <a:latin typeface="Plus Jakarta Sans Medium"/>
                <a:ea typeface="Plus Jakarta Sans Medium"/>
                <a:cs typeface="Plus Jakarta Sans Medium"/>
                <a:sym typeface="Plus Jakarta Sans Medium"/>
              </a:rPr>
              <a:t>Evaluating Evidence</a:t>
            </a:r>
            <a:endParaRPr>
              <a:solidFill>
                <a:schemeClr val="dk1"/>
              </a:solidFill>
              <a:latin typeface="Plus Jakarta Sans Medium"/>
              <a:ea typeface="Plus Jakarta Sans Medium"/>
              <a:cs typeface="Plus Jakarta Sans Medium"/>
              <a:sym typeface="Plus Jakarta Sans Medium"/>
            </a:endParaRPr>
          </a:p>
          <a:p>
            <a:pPr indent="0" lvl="0" marL="0" rtl="0" algn="l">
              <a:spcBef>
                <a:spcPts val="0"/>
              </a:spcBef>
              <a:spcAft>
                <a:spcPts val="0"/>
              </a:spcAft>
              <a:buNone/>
            </a:pPr>
            <a:r>
              <a:t/>
            </a:r>
            <a:endParaRPr sz="1700">
              <a:solidFill>
                <a:schemeClr val="dk1"/>
              </a:solidFill>
              <a:latin typeface="Halant"/>
              <a:ea typeface="Halant"/>
              <a:cs typeface="Halant"/>
              <a:sym typeface="Halant"/>
            </a:endParaRPr>
          </a:p>
        </p:txBody>
      </p:sp>
      <p:sp>
        <p:nvSpPr>
          <p:cNvPr id="284" name="Google Shape;284;p4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85" name="Google Shape;285;p45"/>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286" name="Google Shape;286;p4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287" name="Google Shape;287;p45"/>
          <p:cNvSpPr txBox="1"/>
          <p:nvPr/>
        </p:nvSpPr>
        <p:spPr>
          <a:xfrm>
            <a:off x="469050" y="2365375"/>
            <a:ext cx="21519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Historical</a:t>
            </a:r>
            <a:r>
              <a:rPr lang="en" sz="1200">
                <a:solidFill>
                  <a:schemeClr val="dk1"/>
                </a:solidFill>
                <a:latin typeface="Inter"/>
                <a:ea typeface="Inter"/>
                <a:cs typeface="Inter"/>
                <a:sym typeface="Inter"/>
              </a:rPr>
              <a:t> Event/Topic/Idea: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Montesquieu’s influence on the Constitution</a:t>
            </a:r>
            <a:endParaRPr b="1" sz="1200">
              <a:solidFill>
                <a:srgbClr val="E95C3D"/>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sp>
        <p:nvSpPr>
          <p:cNvPr id="288" name="Google Shape;288;p45"/>
          <p:cNvSpPr txBox="1"/>
          <p:nvPr/>
        </p:nvSpPr>
        <p:spPr>
          <a:xfrm>
            <a:off x="2907050" y="2365375"/>
            <a:ext cx="4396500" cy="1227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Claim</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sz="1300">
              <a:solidFill>
                <a:schemeClr val="dk1"/>
              </a:solidFill>
              <a:latin typeface="Inter"/>
              <a:ea typeface="Inter"/>
              <a:cs typeface="Inter"/>
              <a:sym typeface="Inter"/>
            </a:endParaRPr>
          </a:p>
          <a:p>
            <a:pPr indent="0" lvl="0" marL="0" rtl="0" algn="ctr">
              <a:spcBef>
                <a:spcPts val="0"/>
              </a:spcBef>
              <a:spcAft>
                <a:spcPts val="0"/>
              </a:spcAft>
              <a:buNone/>
            </a:pPr>
            <a:r>
              <a:rPr b="1" lang="en" sz="1300">
                <a:solidFill>
                  <a:srgbClr val="E95C3D"/>
                </a:solidFill>
                <a:latin typeface="Inter"/>
                <a:ea typeface="Inter"/>
                <a:cs typeface="Inter"/>
                <a:sym typeface="Inter"/>
              </a:rPr>
              <a:t>“Separating the powers of government is critical for its success.”</a:t>
            </a:r>
            <a:endParaRPr b="1" sz="1300">
              <a:solidFill>
                <a:srgbClr val="E95C3D"/>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graphicFrame>
        <p:nvGraphicFramePr>
          <p:cNvPr id="289" name="Google Shape;289;p45"/>
          <p:cNvGraphicFramePr/>
          <p:nvPr/>
        </p:nvGraphicFramePr>
        <p:xfrm>
          <a:off x="469250" y="4116400"/>
          <a:ext cx="3000000" cy="3000000"/>
        </p:xfrm>
        <a:graphic>
          <a:graphicData uri="http://schemas.openxmlformats.org/drawingml/2006/table">
            <a:tbl>
              <a:tblPr>
                <a:noFill/>
                <a:tableStyleId>{F52155D5-DDCD-4AA3-BEEB-0F6064594F89}</a:tableStyleId>
              </a:tblPr>
              <a:tblGrid>
                <a:gridCol w="3417150"/>
                <a:gridCol w="3417150"/>
              </a:tblGrid>
              <a:tr h="473275">
                <a:tc>
                  <a:txBody>
                    <a:bodyPr/>
                    <a:lstStyle/>
                    <a:p>
                      <a:pPr indent="0" lvl="0" marL="0" rtl="0" algn="ctr">
                        <a:spcBef>
                          <a:spcPts val="0"/>
                        </a:spcBef>
                        <a:spcAft>
                          <a:spcPts val="0"/>
                        </a:spcAft>
                        <a:buNone/>
                      </a:pPr>
                      <a:r>
                        <a:rPr lang="en">
                          <a:latin typeface="Inter"/>
                          <a:ea typeface="Inter"/>
                          <a:cs typeface="Inter"/>
                          <a:sym typeface="Inter"/>
                        </a:rPr>
                        <a:t>Quote 1 to Support Claim</a:t>
                      </a:r>
                      <a:endParaRPr>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lang="en">
                          <a:latin typeface="Inter"/>
                          <a:ea typeface="Inter"/>
                          <a:cs typeface="Inter"/>
                          <a:sym typeface="Inter"/>
                        </a:rPr>
                        <a:t>Quote 2 to Support Claim</a:t>
                      </a:r>
                      <a:endParaRPr>
                        <a:latin typeface="Inter"/>
                        <a:ea typeface="Inter"/>
                        <a:cs typeface="Inter"/>
                        <a:sym typeface="Inter"/>
                      </a:endParaRPr>
                    </a:p>
                  </a:txBody>
                  <a:tcPr marT="91425" marB="91425" marR="91425" marL="91425"/>
                </a:tc>
              </a:tr>
              <a:tr h="1103600">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“When the legislative and executive powers are united in the same person, or in the same body of magistrates, there can be no liberty;”</a:t>
                      </a:r>
                      <a:endParaRPr b="1" sz="1200">
                        <a:solidFill>
                          <a:srgbClr val="E95C3D"/>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“Were it joined to the executive power, the judge might behave with all the violence of an oppressor.”</a:t>
                      </a:r>
                      <a:endParaRPr b="1" sz="1200">
                        <a:solidFill>
                          <a:srgbClr val="E95C3D"/>
                        </a:solidFill>
                        <a:latin typeface="Inter"/>
                        <a:ea typeface="Inter"/>
                        <a:cs typeface="Inter"/>
                        <a:sym typeface="Inter"/>
                      </a:endParaRPr>
                    </a:p>
                  </a:txBody>
                  <a:tcPr marT="91425" marB="91425" marR="91425" marL="91425"/>
                </a:tc>
              </a:tr>
              <a:tr h="1103600">
                <a:tc>
                  <a:txBody>
                    <a:bodyPr/>
                    <a:lstStyle/>
                    <a:p>
                      <a:pPr indent="0" lvl="0" marL="0" rtl="0" algn="l">
                        <a:spcBef>
                          <a:spcPts val="0"/>
                        </a:spcBef>
                        <a:spcAft>
                          <a:spcPts val="0"/>
                        </a:spcAft>
                        <a:buNone/>
                      </a:pPr>
                      <a:r>
                        <a:rPr lang="en" sz="900">
                          <a:latin typeface="Inter"/>
                          <a:ea typeface="Inter"/>
                          <a:cs typeface="Inter"/>
                          <a:sym typeface="Inter"/>
                        </a:rPr>
                        <a:t>How does this quote support the claim?</a:t>
                      </a:r>
                      <a:endParaRPr sz="9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It shows that there can’t be liberty, which is a metric for success in a republican form of government, when there is no a separation of powers.</a:t>
                      </a:r>
                      <a:endParaRPr sz="9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Clr>
                          <a:schemeClr val="dk1"/>
                        </a:buClr>
                        <a:buSzPts val="1100"/>
                        <a:buFont typeface="Arial"/>
                        <a:buNone/>
                      </a:pPr>
                      <a:r>
                        <a:rPr lang="en" sz="900">
                          <a:solidFill>
                            <a:schemeClr val="dk1"/>
                          </a:solidFill>
                          <a:latin typeface="Inter"/>
                          <a:ea typeface="Inter"/>
                          <a:cs typeface="Inter"/>
                          <a:sym typeface="Inter"/>
                        </a:rPr>
                        <a:t>How does this quote support the claim?</a:t>
                      </a:r>
                      <a:endParaRPr sz="9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It addresses that if the judicial power was held by the executive power, judges would oppress, even violently, the citizens.</a:t>
                      </a:r>
                      <a:endParaRPr>
                        <a:latin typeface="Inter"/>
                        <a:ea typeface="Inter"/>
                        <a:cs typeface="Inter"/>
                        <a:sym typeface="Inter"/>
                      </a:endParaRPr>
                    </a:p>
                  </a:txBody>
                  <a:tcPr marT="91425" marB="91425" marR="91425" marL="91425"/>
                </a:tc>
              </a:tr>
            </a:tbl>
          </a:graphicData>
        </a:graphic>
      </p:graphicFrame>
      <p:sp>
        <p:nvSpPr>
          <p:cNvPr id="290" name="Google Shape;290;p45"/>
          <p:cNvSpPr/>
          <p:nvPr/>
        </p:nvSpPr>
        <p:spPr>
          <a:xfrm rot="-5400000">
            <a:off x="4045000" y="1354900"/>
            <a:ext cx="460800" cy="5062200"/>
          </a:xfrm>
          <a:prstGeom prst="rightBrace">
            <a:avLst>
              <a:gd fmla="val 50000" name="adj1"/>
              <a:gd fmla="val 65897" name="adj2"/>
            </a:avLst>
          </a:prstGeom>
          <a:noFill/>
          <a:ln cap="flat" cmpd="sng" w="19050">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91" name="Google Shape;291;p45"/>
          <p:cNvSpPr txBox="1"/>
          <p:nvPr/>
        </p:nvSpPr>
        <p:spPr>
          <a:xfrm>
            <a:off x="469050" y="6994175"/>
            <a:ext cx="6834300" cy="22806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solidFill>
                  <a:schemeClr val="dk1"/>
                </a:solidFill>
                <a:latin typeface="Inter"/>
                <a:ea typeface="Inter"/>
                <a:cs typeface="Inter"/>
                <a:sym typeface="Inter"/>
              </a:rPr>
              <a:t>Outside Knowledge that can Support the Claim (Not included in the text)</a:t>
            </a:r>
            <a:endParaRPr sz="1300">
              <a:solidFill>
                <a:schemeClr val="dk1"/>
              </a:solidFill>
              <a:latin typeface="Inter"/>
              <a:ea typeface="Inter"/>
              <a:cs typeface="Inter"/>
              <a:sym typeface="Inter"/>
            </a:endParaRPr>
          </a:p>
          <a:p>
            <a:pPr indent="-311150" lvl="0" marL="457200" rtl="0" algn="l">
              <a:spcBef>
                <a:spcPts val="0"/>
              </a:spcBef>
              <a:spcAft>
                <a:spcPts val="0"/>
              </a:spcAft>
              <a:buClr>
                <a:srgbClr val="E95C3D"/>
              </a:buClr>
              <a:buSzPts val="1300"/>
              <a:buFont typeface="Inter"/>
              <a:buChar char="●"/>
            </a:pPr>
            <a:r>
              <a:rPr b="1" lang="en" sz="1300">
                <a:solidFill>
                  <a:srgbClr val="E95C3D"/>
                </a:solidFill>
                <a:latin typeface="Inter"/>
                <a:ea typeface="Inter"/>
                <a:cs typeface="Inter"/>
                <a:sym typeface="Inter"/>
              </a:rPr>
              <a:t>Power can corrupt people</a:t>
            </a:r>
            <a:endParaRPr b="1" sz="1300">
              <a:solidFill>
                <a:srgbClr val="E95C3D"/>
              </a:solidFill>
              <a:latin typeface="Inter"/>
              <a:ea typeface="Inter"/>
              <a:cs typeface="Inter"/>
              <a:sym typeface="Inter"/>
            </a:endParaRPr>
          </a:p>
          <a:p>
            <a:pPr indent="-311150" lvl="0" marL="457200" rtl="0" algn="l">
              <a:spcBef>
                <a:spcPts val="0"/>
              </a:spcBef>
              <a:spcAft>
                <a:spcPts val="0"/>
              </a:spcAft>
              <a:buClr>
                <a:srgbClr val="E95C3D"/>
              </a:buClr>
              <a:buSzPts val="1300"/>
              <a:buFont typeface="Inter"/>
              <a:buChar char="●"/>
            </a:pPr>
            <a:r>
              <a:rPr b="1" lang="en" sz="1300">
                <a:solidFill>
                  <a:srgbClr val="E95C3D"/>
                </a:solidFill>
                <a:latin typeface="Inter"/>
                <a:ea typeface="Inter"/>
                <a:cs typeface="Inter"/>
                <a:sym typeface="Inter"/>
              </a:rPr>
              <a:t>The American colonies felt that the King had abused power, which led to the American Revolution</a:t>
            </a:r>
            <a:endParaRPr b="1" sz="1300">
              <a:solidFill>
                <a:srgbClr val="E95C3D"/>
              </a:solidFill>
              <a:latin typeface="Inter"/>
              <a:ea typeface="Inter"/>
              <a:cs typeface="Inter"/>
              <a:sym typeface="Inter"/>
            </a:endParaRPr>
          </a:p>
          <a:p>
            <a:pPr indent="-311150" lvl="0" marL="457200" rtl="0" algn="l">
              <a:spcBef>
                <a:spcPts val="0"/>
              </a:spcBef>
              <a:spcAft>
                <a:spcPts val="0"/>
              </a:spcAft>
              <a:buClr>
                <a:srgbClr val="E95C3D"/>
              </a:buClr>
              <a:buSzPts val="1300"/>
              <a:buFont typeface="Inter"/>
              <a:buChar char="●"/>
            </a:pPr>
            <a:r>
              <a:rPr b="1" lang="en" sz="1300">
                <a:solidFill>
                  <a:srgbClr val="E95C3D"/>
                </a:solidFill>
                <a:latin typeface="Inter"/>
                <a:ea typeface="Inter"/>
                <a:cs typeface="Inter"/>
                <a:sym typeface="Inter"/>
              </a:rPr>
              <a:t>Montesquieu was a part of an Enlightenment era thinking that pushed abc against the Divine Right of Kings</a:t>
            </a:r>
            <a:endParaRPr b="1" sz="1300">
              <a:solidFill>
                <a:srgbClr val="E95C3D"/>
              </a:solidFill>
              <a:latin typeface="Inter"/>
              <a:ea typeface="Inter"/>
              <a:cs typeface="Inter"/>
              <a:sym typeface="Inter"/>
            </a:endParaRPr>
          </a:p>
          <a:p>
            <a:pPr indent="-311150" lvl="0" marL="457200" rtl="0" algn="l">
              <a:spcBef>
                <a:spcPts val="0"/>
              </a:spcBef>
              <a:spcAft>
                <a:spcPts val="0"/>
              </a:spcAft>
              <a:buClr>
                <a:srgbClr val="E95C3D"/>
              </a:buClr>
              <a:buSzPts val="1300"/>
              <a:buFont typeface="Inter"/>
              <a:buChar char="●"/>
            </a:pPr>
            <a:r>
              <a:rPr b="1" lang="en" sz="1300">
                <a:solidFill>
                  <a:srgbClr val="E95C3D"/>
                </a:solidFill>
                <a:latin typeface="Inter"/>
                <a:ea typeface="Inter"/>
                <a:cs typeface="Inter"/>
                <a:sym typeface="Inter"/>
              </a:rPr>
              <a:t>The U.S. Constitution specifically separates the powers of the three branches of government.</a:t>
            </a:r>
            <a:endParaRPr b="1" sz="1300">
              <a:solidFill>
                <a:srgbClr val="E95C3D"/>
              </a:solidFill>
              <a:latin typeface="Inter"/>
              <a:ea typeface="Inter"/>
              <a:cs typeface="Inter"/>
              <a:sym typeface="Inter"/>
            </a:endParaRPr>
          </a:p>
        </p:txBody>
      </p:sp>
      <p:pic>
        <p:nvPicPr>
          <p:cNvPr id="292" name="Google Shape;292;p45"/>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293" name="Google Shape;293;p45"/>
          <p:cNvSpPr txBox="1"/>
          <p:nvPr/>
        </p:nvSpPr>
        <p:spPr>
          <a:xfrm>
            <a:off x="1598575" y="1178938"/>
            <a:ext cx="5704800" cy="7749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solidFill>
                  <a:schemeClr val="dk1"/>
                </a:solidFill>
                <a:latin typeface="Plus Jakarta Sans"/>
                <a:ea typeface="Plus Jakarta Sans"/>
                <a:cs typeface="Plus Jakarta Sans"/>
                <a:sym typeface="Plus Jakarta Sans"/>
              </a:rPr>
              <a:t>Directions</a:t>
            </a:r>
            <a:r>
              <a:rPr lang="en" sz="1200">
                <a:solidFill>
                  <a:schemeClr val="dk1"/>
                </a:solidFill>
                <a:latin typeface="Plus Jakarta Sans"/>
                <a:ea typeface="Plus Jakarta Sans"/>
                <a:cs typeface="Plus Jakarta Sans"/>
                <a:sym typeface="Plus Jakarta Sans"/>
              </a:rPr>
              <a:t>: </a:t>
            </a:r>
            <a:r>
              <a:rPr lang="en" sz="1050">
                <a:solidFill>
                  <a:schemeClr val="dk1"/>
                </a:solidFill>
                <a:highlight>
                  <a:srgbClr val="FFFFFF"/>
                </a:highlight>
                <a:latin typeface="Plus Jakarta Sans"/>
                <a:ea typeface="Plus Jakarta Sans"/>
                <a:cs typeface="Plus Jakarta Sans"/>
                <a:sym typeface="Plus Jakarta Sans"/>
              </a:rPr>
              <a:t> Red the claim presented.  Find two quotes from the text that support the claim. </a:t>
            </a:r>
            <a:r>
              <a:rPr lang="en" sz="1050">
                <a:solidFill>
                  <a:schemeClr val="dk1"/>
                </a:solidFill>
                <a:highlight>
                  <a:srgbClr val="FFFFFF"/>
                </a:highlight>
                <a:latin typeface="Plus Jakarta Sans"/>
                <a:ea typeface="Plus Jakarta Sans"/>
                <a:cs typeface="Plus Jakarta Sans"/>
                <a:sym typeface="Plus Jakarta Sans"/>
              </a:rPr>
              <a:t>Explain how the quotes support the claim.</a:t>
            </a:r>
            <a:r>
              <a:rPr lang="en" sz="1050">
                <a:solidFill>
                  <a:schemeClr val="dk1"/>
                </a:solidFill>
                <a:highlight>
                  <a:srgbClr val="FFFFFF"/>
                </a:highlight>
                <a:latin typeface="Plus Jakarta Sans"/>
                <a:ea typeface="Plus Jakarta Sans"/>
                <a:cs typeface="Plus Jakarta Sans"/>
                <a:sym typeface="Plus Jakarta Sans"/>
              </a:rPr>
              <a:t> Then write one additional piece of evidence, not included by the author that could have been used to support the claim further. </a:t>
            </a:r>
            <a:endParaRPr sz="1200">
              <a:solidFill>
                <a:schemeClr val="dk1"/>
              </a:solidFill>
              <a:latin typeface="Plus Jakarta Sans"/>
              <a:ea typeface="Plus Jakarta Sans"/>
              <a:cs typeface="Plus Jakarta Sans"/>
              <a:sym typeface="Plus Jakarta Sans"/>
            </a:endParaRPr>
          </a:p>
        </p:txBody>
      </p:sp>
      <p:pic>
        <p:nvPicPr>
          <p:cNvPr id="294" name="Google Shape;294;p45"/>
          <p:cNvPicPr preferRelativeResize="0"/>
          <p:nvPr/>
        </p:nvPicPr>
        <p:blipFill>
          <a:blip r:embed="rId5">
            <a:alphaModFix/>
          </a:blip>
          <a:stretch>
            <a:fillRect/>
          </a:stretch>
        </p:blipFill>
        <p:spPr>
          <a:xfrm>
            <a:off x="469050" y="1090738"/>
            <a:ext cx="951300" cy="9513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